
<file path=[Content_Types].xml><?xml version="1.0" encoding="utf-8"?>
<Types xmlns="http://schemas.openxmlformats.org/package/2006/content-types">
  <Default Extension="jpeg" ContentType="image/jpeg"/>
  <Default Extension="jpg" ContentType="image/tif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g" ContentType="image/jpeg"/>
  <Override PartName="/ppt/media/image3.jpg" ContentType="image/jpeg"/>
  <Override PartName="/ppt/media/image4.jpg" ContentType="image/jpeg"/>
  <Override PartName="/ppt/media/image5.jpg" ContentType="image/jpeg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8" r:id="rId2"/>
    <p:sldId id="285" r:id="rId3"/>
    <p:sldId id="315" r:id="rId4"/>
    <p:sldId id="316" r:id="rId5"/>
    <p:sldId id="294" r:id="rId6"/>
    <p:sldId id="317" r:id="rId7"/>
    <p:sldId id="318" r:id="rId8"/>
    <p:sldId id="319" r:id="rId9"/>
    <p:sldId id="320" r:id="rId10"/>
    <p:sldId id="321" r:id="rId11"/>
    <p:sldId id="326" r:id="rId12"/>
    <p:sldId id="327" r:id="rId13"/>
    <p:sldId id="322" r:id="rId14"/>
    <p:sldId id="325" r:id="rId15"/>
    <p:sldId id="328" r:id="rId16"/>
    <p:sldId id="349" r:id="rId17"/>
    <p:sldId id="332" r:id="rId18"/>
    <p:sldId id="333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34" r:id="rId28"/>
    <p:sldId id="343" r:id="rId29"/>
    <p:sldId id="346" r:id="rId30"/>
    <p:sldId id="344" r:id="rId31"/>
    <p:sldId id="345" r:id="rId32"/>
    <p:sldId id="323" r:id="rId33"/>
    <p:sldId id="329" r:id="rId34"/>
    <p:sldId id="307" r:id="rId35"/>
    <p:sldId id="330" r:id="rId36"/>
    <p:sldId id="324" r:id="rId37"/>
    <p:sldId id="331" r:id="rId38"/>
    <p:sldId id="348" r:id="rId39"/>
    <p:sldId id="350" r:id="rId40"/>
    <p:sldId id="351" r:id="rId41"/>
    <p:sldId id="297" r:id="rId42"/>
    <p:sldId id="347" r:id="rId43"/>
    <p:sldId id="293" r:id="rId44"/>
    <p:sldId id="29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1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1"/>
    <p:restoredTop sz="96115"/>
  </p:normalViewPr>
  <p:slideViewPr>
    <p:cSldViewPr snapToGrid="0" snapToObjects="1" showGuides="1">
      <p:cViewPr varScale="1">
        <p:scale>
          <a:sx n="122" d="100"/>
          <a:sy n="122" d="100"/>
        </p:scale>
        <p:origin x="53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CD996-931B-1041-8CED-4F36655CE847}" type="datetimeFigureOut">
              <a:rPr lang="en-US" smtClean="0"/>
              <a:t>6/14/22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BE491-9445-D640-A8B7-1CE7702A4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5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948" y="0"/>
            <a:ext cx="1220189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5079712"/>
            <a:ext cx="9144000" cy="98255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000"/>
              </a:lnSpc>
              <a:buNone/>
              <a:defRPr sz="2000" b="1" i="0">
                <a:solidFill>
                  <a:schemeClr val="bg1"/>
                </a:solidFill>
                <a:latin typeface="Museo Slab 700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OF PRESENTATION • DATE</a:t>
            </a:r>
            <a:br>
              <a:rPr lang="en-US" dirty="0"/>
            </a:br>
            <a:r>
              <a:rPr lang="en-US" dirty="0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799" y="650905"/>
            <a:ext cx="3874959" cy="65492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 userDrawn="1"/>
        </p:nvCxnSpPr>
        <p:spPr>
          <a:xfrm>
            <a:off x="1066800" y="4793201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799" y="1883088"/>
            <a:ext cx="6489977" cy="238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81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d, Bullets,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25715"/>
            <a:ext cx="4161183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0B6BCCE-F513-9C40-8FD6-36D2B624AFC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854148" y="1320800"/>
            <a:ext cx="2603008" cy="434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D28B0AA-D819-554A-B331-0F72C78849D5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537713" y="1320800"/>
            <a:ext cx="2587487" cy="2112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28A1CAF-A569-4347-A007-3D6D57007AB9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8537713" y="3529726"/>
            <a:ext cx="2587487" cy="2134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B1A83-7D9A-E342-9B99-D348B96AC8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1"/>
            <a:ext cx="4161183" cy="82937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356871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d &amp; Headshot Photo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0B6BCCE-F513-9C40-8FD6-36D2B624AFC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4778901" y="2266124"/>
            <a:ext cx="2603008" cy="2652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3946972-D9BC-6947-83DC-1E81FA9AE611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1919222" y="2266124"/>
            <a:ext cx="2603008" cy="2652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AE7E2C5-6E3C-204A-9FB6-8DE59945F4BF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7595164" y="2266124"/>
            <a:ext cx="2603008" cy="2652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627001-6303-744A-99BD-45BDA9C0FE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19222" y="5076074"/>
            <a:ext cx="2603008" cy="56433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="1" i="0">
                <a:solidFill>
                  <a:srgbClr val="AB1500"/>
                </a:solidFill>
                <a:latin typeface="Museo Slab 700" panose="02000000000000000000" pitchFamily="2" charset="77"/>
              </a:defRPr>
            </a:lvl1pPr>
            <a:lvl2pPr marL="11113" indent="0" algn="ctr">
              <a:buFont typeface="Arial" panose="020B0604020202020204" pitchFamily="34" charset="0"/>
              <a:buNone/>
              <a:tabLst/>
              <a:defRPr sz="16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236537" indent="0" algn="ctr">
              <a:buFontTx/>
              <a:buNone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40375D4-0094-7A46-99AA-81B1D929311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777925" y="5076074"/>
            <a:ext cx="2603008" cy="56433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="1" i="0">
                <a:solidFill>
                  <a:srgbClr val="AB1500"/>
                </a:solidFill>
                <a:latin typeface="Museo Slab 700" panose="02000000000000000000" pitchFamily="2" charset="77"/>
              </a:defRPr>
            </a:lvl1pPr>
            <a:lvl2pPr marL="11113" indent="0" algn="ctr">
              <a:buFont typeface="Arial" panose="020B0604020202020204" pitchFamily="34" charset="0"/>
              <a:buNone/>
              <a:tabLst/>
              <a:defRPr sz="16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236537" indent="0" algn="ctr">
              <a:buFontTx/>
              <a:buNone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F8FAB14-FAEB-5547-A79E-FCEEB169777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598127" y="5076074"/>
            <a:ext cx="2603008" cy="56433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="1" i="0">
                <a:solidFill>
                  <a:srgbClr val="AB1500"/>
                </a:solidFill>
                <a:latin typeface="Museo Slab 700" panose="02000000000000000000" pitchFamily="2" charset="77"/>
              </a:defRPr>
            </a:lvl1pPr>
            <a:lvl2pPr marL="11113" indent="0" algn="ctr">
              <a:buFont typeface="Arial" panose="020B0604020202020204" pitchFamily="34" charset="0"/>
              <a:buNone/>
              <a:tabLst/>
              <a:defRPr sz="16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236537" indent="0" algn="ctr">
              <a:buFontTx/>
              <a:buNone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A90A10-C49B-A54A-9F09-E8AC9256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1"/>
            <a:ext cx="10058400" cy="5715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1-Line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712131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C01D404-17C7-6C4D-88CA-3C7C83F5CEB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212245" y="0"/>
            <a:ext cx="117580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47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189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5493335"/>
            <a:ext cx="10058400" cy="61664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Museo Slab 700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Photo Caption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800" y="384404"/>
            <a:ext cx="2603326" cy="439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 userDrawn="1"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800" y="6161150"/>
            <a:ext cx="1023257" cy="376616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95E6CB4-D81F-844A-BCF0-74A01999686A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087120" y="1320800"/>
            <a:ext cx="10038080" cy="40109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28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189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5493336"/>
            <a:ext cx="4926496" cy="37297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Museo Slab 700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Short Caption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800" y="384404"/>
            <a:ext cx="2603326" cy="439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 userDrawn="1"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800" y="6161150"/>
            <a:ext cx="1023257" cy="376616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95E6CB4-D81F-844A-BCF0-74A01999686A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087120" y="1315720"/>
            <a:ext cx="4926496" cy="40109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C417649-2551-0F49-BB28-B6B91E62181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6195833" y="1315720"/>
            <a:ext cx="4926496" cy="40109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3B1665-3B35-5443-BC76-04114799C49E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195832" y="5493336"/>
            <a:ext cx="4949687" cy="3501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Museo Slab 700" panose="02000000000000000000" pitchFamily="2" charset="77"/>
              </a:defRPr>
            </a:lvl1pPr>
            <a:lvl2pPr marL="11113" indent="0" algn="ctr">
              <a:buFont typeface="Arial" panose="020B0604020202020204" pitchFamily="34" charset="0"/>
              <a:buNone/>
              <a:tabLst/>
              <a:defRPr sz="16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236537" indent="0" algn="ctr">
              <a:buFontTx/>
              <a:buNone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Short Caption Here</a:t>
            </a:r>
          </a:p>
        </p:txBody>
      </p:sp>
    </p:spTree>
    <p:extLst>
      <p:ext uri="{BB962C8B-B14F-4D97-AF65-F5344CB8AC3E}">
        <p14:creationId xmlns:p14="http://schemas.microsoft.com/office/powerpoint/2010/main" val="2450613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: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948" y="0"/>
            <a:ext cx="1220189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54579-7F16-DC40-991D-71D97A52E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9222" y="1473013"/>
            <a:ext cx="6962384" cy="296468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ts val="5500"/>
              </a:lnSpc>
              <a:defRPr sz="7000" b="1" i="0">
                <a:solidFill>
                  <a:schemeClr val="bg1"/>
                </a:solidFill>
                <a:latin typeface="Effra Heavy" panose="020B0603020203020204" pitchFamily="34" charset="0"/>
              </a:defRPr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PRESENTATION NAME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4655811"/>
            <a:ext cx="9144000" cy="98255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000"/>
              </a:lnSpc>
              <a:buNone/>
              <a:defRPr sz="2000" b="1" i="0">
                <a:solidFill>
                  <a:schemeClr val="bg1"/>
                </a:solidFill>
                <a:latin typeface="Museo Slab 700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OF PRESENTATION • DATE</a:t>
            </a:r>
            <a:br>
              <a:rPr lang="en-US" dirty="0"/>
            </a:br>
            <a:r>
              <a:rPr lang="en-US" dirty="0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800" y="384404"/>
            <a:ext cx="2603326" cy="439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 userDrawn="1"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800" y="6161150"/>
            <a:ext cx="1023257" cy="37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60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-Line Hed &amp;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9BAF-7D99-A249-AFC7-E47DCB504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1-Line Headline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190127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Type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 per </a:t>
            </a:r>
            <a:r>
              <a:rPr lang="en-US" dirty="0" err="1"/>
              <a:t>conubia</a:t>
            </a:r>
            <a:r>
              <a:rPr lang="en-US" dirty="0"/>
              <a:t> nostra, per </a:t>
            </a:r>
            <a:r>
              <a:rPr lang="en-US" dirty="0" err="1"/>
              <a:t>inceptos</a:t>
            </a:r>
            <a:r>
              <a:rPr lang="en-US" dirty="0"/>
              <a:t> </a:t>
            </a:r>
            <a:r>
              <a:rPr lang="en-US" dirty="0" err="1"/>
              <a:t>himenaeos</a:t>
            </a:r>
            <a:r>
              <a:rPr lang="en-US" dirty="0"/>
              <a:t>. Integer ante </a:t>
            </a:r>
            <a:r>
              <a:rPr lang="en-US" dirty="0" err="1"/>
              <a:t>eros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libero id,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dolor.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AAA66-D45D-F344-B196-AC141CC3F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28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Hed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22C38A-E007-7044-A3C4-89DAFBD2AF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20607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7660A8-5A24-9242-8993-914FC07FC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1-Line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828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Hed &amp;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626581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Type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 per </a:t>
            </a:r>
            <a:r>
              <a:rPr lang="en-US" dirty="0" err="1"/>
              <a:t>conubia</a:t>
            </a:r>
            <a:r>
              <a:rPr lang="en-US" dirty="0"/>
              <a:t> nostra, per </a:t>
            </a:r>
            <a:r>
              <a:rPr lang="en-US" dirty="0" err="1"/>
              <a:t>inceptos</a:t>
            </a:r>
            <a:r>
              <a:rPr lang="en-US" dirty="0"/>
              <a:t> </a:t>
            </a:r>
            <a:r>
              <a:rPr lang="en-US" dirty="0" err="1"/>
              <a:t>himenaeos</a:t>
            </a:r>
            <a:r>
              <a:rPr lang="en-US" dirty="0"/>
              <a:t>. Integer ante </a:t>
            </a:r>
            <a:r>
              <a:rPr lang="en-US" dirty="0" err="1"/>
              <a:t>eros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libero id,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dolor.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4226C5F-8B57-A24B-B185-22B41FDD4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2-Line Headline Here</a:t>
            </a:r>
            <a:br>
              <a:rPr lang="en-US" dirty="0"/>
            </a:br>
            <a:r>
              <a:rPr lang="en-US" dirty="0"/>
              <a:t>2-Line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269250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Hed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657061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43F018-346F-8048-9611-88C8A9C8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2-Line Headline Here</a:t>
            </a:r>
            <a:br>
              <a:rPr lang="en-US" dirty="0"/>
            </a:br>
            <a:r>
              <a:rPr lang="en-US" dirty="0"/>
              <a:t>2-Line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151066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Hed, Bullets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673410"/>
            <a:ext cx="4533900" cy="277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4250903-B030-CF43-AE7E-EE2BBCEB42E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854149" y="2673410"/>
            <a:ext cx="5271052" cy="2990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B192BA-045B-C84C-A282-DFA15F466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2-Line Headline Here</a:t>
            </a:r>
            <a:br>
              <a:rPr lang="en-US" dirty="0"/>
            </a:br>
            <a:r>
              <a:rPr lang="en-US" dirty="0"/>
              <a:t>2-Line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268337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d, Bullets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00971"/>
            <a:ext cx="4161183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ACA7CA-9F25-CF44-B760-F691AC4EA8B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854148" y="1320800"/>
            <a:ext cx="5271052" cy="434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EBC2C5-6FE6-D04D-B1F3-21C30C798A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1"/>
            <a:ext cx="4161183" cy="82937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1490414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d, Bullets,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41611"/>
            <a:ext cx="4161183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ACA7CA-9F25-CF44-B760-F691AC4EA8B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537712" y="1320800"/>
            <a:ext cx="2587487" cy="434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0B6BCCE-F513-9C40-8FD6-36D2B624AFC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854148" y="1320800"/>
            <a:ext cx="2589575" cy="434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482A70-B2D2-524C-9B65-16C829D5BC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1"/>
            <a:ext cx="4161183" cy="82937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263333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D3A6E-17FB-0B44-86DE-DACABB0A1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tx1">
                    <a:tint val="75000"/>
                  </a:schemeClr>
                </a:solidFill>
                <a:latin typeface="Museo Slab 900" panose="02000000000000000000" pitchFamily="2" charset="77"/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0FC680-BCA4-DA4A-9A1F-DC208AC0EC2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975699" y="0"/>
            <a:ext cx="21630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5E99B1-C4F1-1540-A13C-B1992CB8352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216301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C55571-0A5A-D246-AF01-A70D3543FB52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66800" y="381250"/>
            <a:ext cx="2609241" cy="4409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BF26E46-FAD2-8547-891D-91EB61F1B1F8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66800" y="6162805"/>
            <a:ext cx="1021875" cy="37610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A43318-4440-544C-AE8C-40AD793C5E00}"/>
              </a:ext>
            </a:extLst>
          </p:cNvPr>
          <p:cNvCxnSpPr/>
          <p:nvPr userDrawn="1"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73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49" r:id="rId2"/>
    <p:sldLayoutId id="2147483666" r:id="rId3"/>
    <p:sldLayoutId id="2147483667" r:id="rId4"/>
    <p:sldLayoutId id="2147483651" r:id="rId5"/>
    <p:sldLayoutId id="2147483660" r:id="rId6"/>
    <p:sldLayoutId id="2147483662" r:id="rId7"/>
    <p:sldLayoutId id="2147483661" r:id="rId8"/>
    <p:sldLayoutId id="2147483663" r:id="rId9"/>
    <p:sldLayoutId id="2147483664" r:id="rId10"/>
    <p:sldLayoutId id="2147483665" r:id="rId11"/>
    <p:sldLayoutId id="2147483655" r:id="rId12"/>
    <p:sldLayoutId id="2147483668" r:id="rId13"/>
    <p:sldLayoutId id="214748366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2" userDrawn="1">
          <p15:clr>
            <a:srgbClr val="F26B43"/>
          </p15:clr>
        </p15:guide>
        <p15:guide id="2" pos="7008" userDrawn="1">
          <p15:clr>
            <a:srgbClr val="F26B43"/>
          </p15:clr>
        </p15:guide>
        <p15:guide id="3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2139/ssrn.3469961" TargetMode="External"/><Relationship Id="rId2" Type="http://schemas.openxmlformats.org/officeDocument/2006/relationships/hyperlink" Target="https://ssrn.com/abstract=3469961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" TargetMode="External"/><Relationship Id="rId2" Type="http://schemas.openxmlformats.org/officeDocument/2006/relationships/hyperlink" Target="https://en.wikipedia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inance.yahoo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3.5.1/index.html" TargetMode="External"/><Relationship Id="rId2" Type="http://schemas.openxmlformats.org/officeDocument/2006/relationships/hyperlink" Target="https://riskfolio-lib.readthedocs.io/en/latest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ypi.org/project/yfinance/" TargetMode="External"/><Relationship Id="rId4" Type="http://schemas.openxmlformats.org/officeDocument/2006/relationships/hyperlink" Target="https://pandasguide.readthedocs.io/en/latest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4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90383-ED20-364A-9B09-D79C2B08B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9221" y="1473013"/>
            <a:ext cx="9670310" cy="2964689"/>
          </a:xfrm>
        </p:spPr>
        <p:txBody>
          <a:bodyPr/>
          <a:lstStyle/>
          <a:p>
            <a:r>
              <a:rPr lang="en-US" dirty="0"/>
              <a:t>AMS 603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Risk Measures for Finance and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6A1E82-A684-A746-99E0-675AE15C6F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Presentation, April 26 2022</a:t>
            </a:r>
          </a:p>
          <a:p>
            <a:r>
              <a:rPr lang="en-US" dirty="0"/>
              <a:t>Uday Talwar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F41F7-7E80-204B-B3D5-E896CFE2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8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09349"/>
            <a:ext cx="10058400" cy="1057517"/>
          </a:xfrm>
        </p:spPr>
        <p:txBody>
          <a:bodyPr/>
          <a:lstStyle/>
          <a:p>
            <a:r>
              <a:rPr lang="en-US" dirty="0"/>
              <a:t>Our approach – using Mean Absolute Deviation or MAD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6B48653-C87A-3947-8FAF-090B69F868A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66800" y="1951700"/>
                <a:ext cx="10058400" cy="4260256"/>
              </a:xfrm>
            </p:spPr>
            <p:txBody>
              <a:bodyPr/>
              <a:lstStyle/>
              <a:p>
                <a:r>
                  <a:rPr lang="en-US" dirty="0"/>
                  <a:t>Mean absolute deviation can be measured as follows: 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𝑀𝐴𝐷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a vector of asset returns.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Using MAD as a risk measure linearizes the portfolio optimization problem (now an LPP). The linearization reduces computation time drastically – a valuable real-world attribute. 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6B48653-C87A-3947-8FAF-090B69F86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66800" y="1951700"/>
                <a:ext cx="10058400" cy="4260256"/>
              </a:xfrm>
              <a:blipFill>
                <a:blip r:embed="rId2"/>
                <a:stretch>
                  <a:fillRect l="-1513" t="-5935" r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64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09349"/>
            <a:ext cx="10058400" cy="1057517"/>
          </a:xfrm>
        </p:spPr>
        <p:txBody>
          <a:bodyPr/>
          <a:lstStyle/>
          <a:p>
            <a:r>
              <a:rPr lang="en-US" dirty="0"/>
              <a:t>Optimization with MAD (from Konno et al. 1991 </a:t>
            </a:r>
            <a:r>
              <a:rPr lang="en-US" dirty="0">
                <a:hlinkClick r:id="rId2" action="ppaction://hlinksldjump"/>
              </a:rPr>
              <a:t>[1]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6B48653-C87A-3947-8FAF-090B69F868A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66800" y="1951700"/>
                <a:ext cx="10058400" cy="4260256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The Mean Absolute Deviation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/>
                  <a:t>, for a vector of portfolio weights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/>
                  <a:t> can be approximated as: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𝑗𝑡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= number of assets, time horizon for estimation, current time respectively </a:t>
                </a:r>
              </a:p>
              <a:p>
                <a:pPr lvl="1"/>
                <a:endParaRPr lang="en-US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𝑗𝑡</m:t>
                        </m:r>
                      </m:sub>
                    </m:sSub>
                  </m:oMath>
                </a14:m>
                <a:r>
                  <a:rPr lang="en-US" sz="1400" dirty="0"/>
                  <a:t> is the return of asset </a:t>
                </a:r>
                <a:r>
                  <a:rPr lang="en-US" sz="1400" i="1" dirty="0"/>
                  <a:t>j</a:t>
                </a:r>
                <a:r>
                  <a:rPr lang="en-US" sz="1400" dirty="0"/>
                  <a:t> at time period </a:t>
                </a:r>
                <a:r>
                  <a:rPr lang="en-US" sz="1400" i="1" dirty="0"/>
                  <a:t>t</a:t>
                </a:r>
              </a:p>
              <a:p>
                <a:pPr lvl="1"/>
                <a:endParaRPr lang="en-US" sz="1400" i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1400" i="1" dirty="0"/>
                  <a:t> </a:t>
                </a:r>
                <a:r>
                  <a:rPr lang="en-US" sz="1400" dirty="0"/>
                  <a:t> or more simply, the average return of asset </a:t>
                </a:r>
                <a:r>
                  <a:rPr lang="en-US" sz="1400" i="1" dirty="0"/>
                  <a:t>j</a:t>
                </a:r>
                <a:r>
                  <a:rPr lang="en-US" sz="1400" dirty="0"/>
                  <a:t> over the entire time period </a:t>
                </a:r>
                <a:r>
                  <a:rPr lang="en-US" sz="1400" i="1" dirty="0"/>
                  <a:t>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400" i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=1, …,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6B48653-C87A-3947-8FAF-090B69F86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66800" y="1951700"/>
                <a:ext cx="10058400" cy="4260256"/>
              </a:xfrm>
              <a:blipFill>
                <a:blip r:embed="rId3"/>
                <a:stretch>
                  <a:fillRect l="-1135" t="-2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776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09349"/>
            <a:ext cx="10058400" cy="1057517"/>
          </a:xfrm>
        </p:spPr>
        <p:txBody>
          <a:bodyPr/>
          <a:lstStyle/>
          <a:p>
            <a:r>
              <a:rPr lang="en-US" dirty="0"/>
              <a:t>Optimization with MAD (from Konno et al. 1991 </a:t>
            </a:r>
            <a:r>
              <a:rPr lang="en-US" dirty="0">
                <a:hlinkClick r:id="rId2" action="ppaction://hlinksldjump"/>
              </a:rPr>
              <a:t>[1]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6B48653-C87A-3947-8FAF-090B69F868A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66800" y="1951700"/>
                <a:ext cx="10058400" cy="4260256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Now,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𝑗𝑡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𝑗𝑡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400" dirty="0"/>
                  <a:t> or the deviation of asset </a:t>
                </a:r>
                <a:r>
                  <a:rPr lang="en-US" sz="1400" i="1" dirty="0"/>
                  <a:t>j</a:t>
                </a:r>
                <a:r>
                  <a:rPr lang="en-US" sz="1400" dirty="0"/>
                  <a:t> from its mean at time </a:t>
                </a:r>
                <a:r>
                  <a:rPr lang="en-US" sz="1400" i="1" dirty="0"/>
                  <a:t>t</a:t>
                </a:r>
                <a:r>
                  <a:rPr lang="en-US" sz="1400" dirty="0"/>
                  <a:t>, then the minimum variance problem can be stated as follows: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𝑗𝑡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                          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US" sz="1400" b="0" i="1" dirty="0">
                    <a:latin typeface="Cambria Math" panose="02040503050406030204" pitchFamily="18" charset="0"/>
                  </a:rPr>
                </a:b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0≤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=1, …,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i="1" dirty="0"/>
                  <a:t> </a:t>
                </a:r>
                <a:r>
                  <a:rPr lang="en-US" sz="1400" dirty="0"/>
                  <a:t>is the total fund size. We assume unit capital in our calculations for simplicity. </a:t>
                </a:r>
              </a:p>
              <a:p>
                <a:pPr lvl="1"/>
                <a:endParaRPr lang="en-US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400" i="1" dirty="0"/>
                  <a:t> </a:t>
                </a:r>
                <a:r>
                  <a:rPr lang="en-US" sz="1400" dirty="0"/>
                  <a:t>is the maximum permissible amount that can be invested in asset </a:t>
                </a:r>
                <a:r>
                  <a:rPr lang="en-US" sz="1400" i="1" dirty="0"/>
                  <a:t>j</a:t>
                </a:r>
                <a:r>
                  <a:rPr lang="en-US" sz="1400" dirty="0"/>
                  <a:t>. Since we work with unit capital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i="1" dirty="0"/>
                  <a:t> </a:t>
                </a:r>
                <a:r>
                  <a:rPr lang="en-US" sz="1400" dirty="0"/>
                  <a:t>and no constraints on the maximum exposure to a single stock, the last constraint in our problem is simply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≤1 ∀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∈[1,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i="1" dirty="0"/>
              </a:p>
              <a:p>
                <a:pPr lvl="1"/>
                <a:endParaRPr lang="en-US" sz="1400" i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400" i="1" dirty="0"/>
                  <a:t> </a:t>
                </a:r>
                <a:r>
                  <a:rPr lang="en-US" sz="1400" dirty="0"/>
                  <a:t>is a parameter representing the minimal rate of return required by an investor.</a:t>
                </a:r>
                <a:endParaRPr lang="en-US" sz="1400" i="1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6B48653-C87A-3947-8FAF-090B69F86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66800" y="1951700"/>
                <a:ext cx="10058400" cy="4260256"/>
              </a:xfrm>
              <a:blipFill>
                <a:blip r:embed="rId3"/>
                <a:stretch>
                  <a:fillRect l="-1135" t="-10089" r="-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96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09349"/>
            <a:ext cx="10058400" cy="1057517"/>
          </a:xfrm>
        </p:spPr>
        <p:txBody>
          <a:bodyPr/>
          <a:lstStyle/>
          <a:p>
            <a:r>
              <a:rPr lang="en-US" dirty="0"/>
              <a:t>Optimization with MAD (from Konno et al. 1991 </a:t>
            </a:r>
            <a:r>
              <a:rPr lang="en-US" dirty="0">
                <a:hlinkClick r:id="rId2" action="ppaction://hlinksldjump"/>
              </a:rPr>
              <a:t>[1]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6B48653-C87A-3947-8FAF-090B69F868A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66800" y="1951700"/>
                <a:ext cx="10058400" cy="4260256"/>
              </a:xfrm>
            </p:spPr>
            <p:txBody>
              <a:bodyPr/>
              <a:lstStyle/>
              <a:p>
                <a:r>
                  <a:rPr lang="en-US" sz="1400" dirty="0"/>
                  <a:t>We can rewrite the preceding optimization problem as the linear program below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≥0;     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=1, …,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≥0;     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=1, …,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</m:oMath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;       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=1,…,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6B48653-C87A-3947-8FAF-090B69F86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66800" y="1951700"/>
                <a:ext cx="10058400" cy="4260256"/>
              </a:xfrm>
              <a:blipFill>
                <a:blip r:embed="rId3"/>
                <a:stretch>
                  <a:fillRect l="-1135" t="-10386" b="-10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87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09349"/>
            <a:ext cx="10058400" cy="1057517"/>
          </a:xfrm>
        </p:spPr>
        <p:txBody>
          <a:bodyPr/>
          <a:lstStyle/>
          <a:p>
            <a:r>
              <a:rPr lang="en-US" dirty="0"/>
              <a:t>Calculating Optimized Portfolio Weights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B48653-C87A-3947-8FAF-090B69F86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538106"/>
            <a:ext cx="10058400" cy="45645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maximize the risk-adjusted return. Data from January 1 2000 till January 1 2022. Risk-free rate taken to be 0%.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Apply the MAD model to 250 days of asset returns (277 publicly traded stocks from the SP500).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Move the window by 1 day at a time (daily-rolling) for a total of 5285 or ~21 years of optimized daily portfolio weights.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MAD model takes ~40 minutes to calculate 21 years of optimized daily weights while mean-variance takes &gt; 2 hours. Linearity speeds up computation significantly.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46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09349"/>
            <a:ext cx="10058400" cy="1057517"/>
          </a:xfrm>
        </p:spPr>
        <p:txBody>
          <a:bodyPr/>
          <a:lstStyle/>
          <a:p>
            <a:r>
              <a:rPr lang="en-US" dirty="0"/>
              <a:t>Optimization set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6B48653-C87A-3947-8FAF-090B69F868A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66800" y="1538107"/>
                <a:ext cx="10058400" cy="4564519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optimize for risk-adjusted return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= 0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Mean Absolute Deviation of asset returns measured as: 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𝑗𝑡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the vector of asset weights,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=250</m:t>
                    </m:r>
                  </m:oMath>
                </a14:m>
                <a:r>
                  <a:rPr lang="en-US" dirty="0"/>
                  <a:t> (time horizon),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=277</m:t>
                    </m:r>
                  </m:oMath>
                </a14:m>
                <a:r>
                  <a:rPr lang="en-US" dirty="0"/>
                  <a:t> (number of assets).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6B48653-C87A-3947-8FAF-090B69F86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66800" y="1538107"/>
                <a:ext cx="10058400" cy="4564519"/>
              </a:xfrm>
              <a:blipFill>
                <a:blip r:embed="rId2"/>
                <a:stretch>
                  <a:fillRect l="-1513" b="-3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6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09349"/>
            <a:ext cx="10058400" cy="1057517"/>
          </a:xfrm>
        </p:spPr>
        <p:txBody>
          <a:bodyPr/>
          <a:lstStyle/>
          <a:p>
            <a:r>
              <a:rPr lang="en-US" dirty="0"/>
              <a:t>Optimization set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6B48653-C87A-3947-8FAF-090B69F868A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66800" y="1538107"/>
                <a:ext cx="10058400" cy="4564519"/>
              </a:xfrm>
            </p:spPr>
            <p:txBody>
              <a:bodyPr/>
              <a:lstStyle/>
              <a:p>
                <a:r>
                  <a:rPr lang="en-US" dirty="0"/>
                  <a:t>Asset weight constraints: 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≤1,         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∈[1,277]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No-short positions in the portfolio</a:t>
                </a:r>
              </a:p>
              <a:p>
                <a:pPr lvl="1"/>
                <a:endParaRPr lang="en-US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 maximum or minimum investment limit in any asset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6B48653-C87A-3947-8FAF-090B69F86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66800" y="1538107"/>
                <a:ext cx="10058400" cy="4564519"/>
              </a:xfrm>
              <a:blipFill>
                <a:blip r:embed="rId2"/>
                <a:stretch>
                  <a:fillRect l="-151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01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00241"/>
            <a:ext cx="10058400" cy="1057517"/>
          </a:xfrm>
        </p:spPr>
        <p:txBody>
          <a:bodyPr/>
          <a:lstStyle/>
          <a:p>
            <a:r>
              <a:rPr lang="en-US" dirty="0"/>
              <a:t>Sample portfolios, efficient frontiers, efficient frontier asset structures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99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3E121C-AF37-C345-9D32-3EB2D68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9430"/>
            <a:ext cx="10058400" cy="437724"/>
          </a:xfrm>
        </p:spPr>
        <p:txBody>
          <a:bodyPr/>
          <a:lstStyle/>
          <a:p>
            <a:r>
              <a:rPr lang="en-US" dirty="0"/>
              <a:t>Portfolio Composition (mean-variance)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165FC-A3A6-2D4E-9BE3-84F4DE48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20CA-7BB7-6A4A-BDE1-36A33FB870A5}"/>
              </a:ext>
            </a:extLst>
          </p:cNvPr>
          <p:cNvSpPr txBox="1"/>
          <p:nvPr/>
        </p:nvSpPr>
        <p:spPr>
          <a:xfrm>
            <a:off x="940905" y="5563182"/>
            <a:ext cx="1005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Number of assets = 277, Data Points = 5535, Data Period = January 1 2000 to January 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BC62A1-79CC-E25A-50CA-E04907403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87154"/>
            <a:ext cx="6521477" cy="388357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A1EF4E8-0530-2A27-8F61-7E5E30E8C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385739"/>
              </p:ext>
            </p:extLst>
          </p:nvPr>
        </p:nvGraphicFramePr>
        <p:xfrm>
          <a:off x="6981246" y="5257800"/>
          <a:ext cx="1651000" cy="40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00537353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5992215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Top 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48.80%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17377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Top 15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89.29%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05846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1C6E785-A1CB-3A22-D10A-542FA865B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898768"/>
              </p:ext>
            </p:extLst>
          </p:nvPr>
        </p:nvGraphicFramePr>
        <p:xfrm>
          <a:off x="8699500" y="1426787"/>
          <a:ext cx="2425700" cy="426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7592">
                  <a:extLst>
                    <a:ext uri="{9D8B030D-6E8A-4147-A177-3AD203B41FA5}">
                      <a16:colId xmlns:a16="http://schemas.microsoft.com/office/drawing/2014/main" val="2806978671"/>
                    </a:ext>
                  </a:extLst>
                </a:gridCol>
                <a:gridCol w="1598108">
                  <a:extLst>
                    <a:ext uri="{9D8B030D-6E8A-4147-A177-3AD203B41FA5}">
                      <a16:colId xmlns:a16="http://schemas.microsoft.com/office/drawing/2014/main" val="332357777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Asset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Asset Weights (&gt;1%)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1117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MNST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12.28%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7543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BF-B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11.76%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6311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CHD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9.38%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6148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TSCO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9.21%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5772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6.17%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8742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AAPL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6.09%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0214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5.99%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722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AZO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5.89%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5943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DVA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4.72%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0634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TYL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4.45%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9328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BIO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3.66%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3504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ABC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3.01%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6510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PENN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2.64%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6005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2.17%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7424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HUM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1.89%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2693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LH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1.58%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9385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GILD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1.52%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478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RMD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1.44%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9536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NOC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1.22%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2561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Total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95.06%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97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944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A3E121C-AF37-C345-9D32-3EB2D681F3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66800" y="949430"/>
                <a:ext cx="10058400" cy="437724"/>
              </a:xfrm>
            </p:spPr>
            <p:txBody>
              <a:bodyPr/>
              <a:lstStyle/>
              <a:p>
                <a:r>
                  <a:rPr lang="en-US" dirty="0"/>
                  <a:t>Efficient Frontier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 space)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A3E121C-AF37-C345-9D32-3EB2D681F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6800" y="949430"/>
                <a:ext cx="10058400" cy="437724"/>
              </a:xfrm>
              <a:blipFill>
                <a:blip r:embed="rId2"/>
                <a:stretch>
                  <a:fillRect l="-3026" t="-66667" b="-6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165FC-A3A6-2D4E-9BE3-84F4DE48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20CA-7BB7-6A4A-BDE1-36A33FB870A5}"/>
              </a:ext>
            </a:extLst>
          </p:cNvPr>
          <p:cNvSpPr txBox="1"/>
          <p:nvPr/>
        </p:nvSpPr>
        <p:spPr>
          <a:xfrm>
            <a:off x="940905" y="5646960"/>
            <a:ext cx="1005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Number of assets = 277, Data Points = 5535, Data Period = January 1 2000 to January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1E430-6C84-9A12-6A82-2E10D100A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320" y="1387154"/>
            <a:ext cx="6817360" cy="43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06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00241"/>
            <a:ext cx="10058400" cy="1057517"/>
          </a:xfrm>
        </p:spPr>
        <p:txBody>
          <a:bodyPr/>
          <a:lstStyle/>
          <a:p>
            <a:r>
              <a:rPr lang="en-US" dirty="0"/>
              <a:t>Adding Alpha while Managing Risk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27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A3E121C-AF37-C345-9D32-3EB2D681F3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66800" y="949430"/>
                <a:ext cx="10058400" cy="437724"/>
              </a:xfrm>
            </p:spPr>
            <p:txBody>
              <a:bodyPr/>
              <a:lstStyle/>
              <a:p>
                <a:r>
                  <a:rPr lang="en-US" dirty="0"/>
                  <a:t>Efficient Frontier Composition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A3E121C-AF37-C345-9D32-3EB2D681F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6800" y="949430"/>
                <a:ext cx="10058400" cy="437724"/>
              </a:xfrm>
              <a:blipFill>
                <a:blip r:embed="rId2"/>
                <a:stretch>
                  <a:fillRect l="-3026" t="-66667" b="-6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165FC-A3A6-2D4E-9BE3-84F4DE48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20CA-7BB7-6A4A-BDE1-36A33FB870A5}"/>
              </a:ext>
            </a:extLst>
          </p:cNvPr>
          <p:cNvSpPr txBox="1"/>
          <p:nvPr/>
        </p:nvSpPr>
        <p:spPr>
          <a:xfrm>
            <a:off x="940905" y="5646960"/>
            <a:ext cx="1005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Number of assets = 277, Data Points = 5535, Data Period = January 1 2000 to January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C110A-5C1B-62C7-BCB9-16184D29B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01"/>
          <a:stretch/>
        </p:blipFill>
        <p:spPr>
          <a:xfrm>
            <a:off x="2080095" y="1383976"/>
            <a:ext cx="7780020" cy="42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39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3E121C-AF37-C345-9D32-3EB2D68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9430"/>
            <a:ext cx="10058400" cy="437724"/>
          </a:xfrm>
        </p:spPr>
        <p:txBody>
          <a:bodyPr/>
          <a:lstStyle/>
          <a:p>
            <a:r>
              <a:rPr lang="en-US" dirty="0"/>
              <a:t>Portfolio Composition (mean-</a:t>
            </a:r>
            <a:r>
              <a:rPr lang="en-US" dirty="0" err="1"/>
              <a:t>CVaR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165FC-A3A6-2D4E-9BE3-84F4DE48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21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20CA-7BB7-6A4A-BDE1-36A33FB870A5}"/>
              </a:ext>
            </a:extLst>
          </p:cNvPr>
          <p:cNvSpPr txBox="1"/>
          <p:nvPr/>
        </p:nvSpPr>
        <p:spPr>
          <a:xfrm>
            <a:off x="940905" y="5563182"/>
            <a:ext cx="1005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Number of assets = 277, Data Points = 5535, Data Period = January 1 2000 to January 2022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A1EF4E8-0530-2A27-8F61-7E5E30E8C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479361"/>
              </p:ext>
            </p:extLst>
          </p:nvPr>
        </p:nvGraphicFramePr>
        <p:xfrm>
          <a:off x="6981246" y="5257800"/>
          <a:ext cx="1651000" cy="40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00537353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5992215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5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48.00%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17377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15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90.19%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05846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9DF7823-B1D0-D64C-929E-DC0B9628E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165181"/>
              </p:ext>
            </p:extLst>
          </p:nvPr>
        </p:nvGraphicFramePr>
        <p:xfrm>
          <a:off x="8632246" y="1342640"/>
          <a:ext cx="2045601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0421">
                  <a:extLst>
                    <a:ext uri="{9D8B030D-6E8A-4147-A177-3AD203B41FA5}">
                      <a16:colId xmlns:a16="http://schemas.microsoft.com/office/drawing/2014/main" val="2373927256"/>
                    </a:ext>
                  </a:extLst>
                </a:gridCol>
                <a:gridCol w="1275180">
                  <a:extLst>
                    <a:ext uri="{9D8B030D-6E8A-4147-A177-3AD203B41FA5}">
                      <a16:colId xmlns:a16="http://schemas.microsoft.com/office/drawing/2014/main" val="2874951828"/>
                    </a:ext>
                  </a:extLst>
                </a:gridCol>
              </a:tblGrid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Asset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Asset Weights (&gt;1%)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819342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MNST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12.26%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0155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BF-B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11.52%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56570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TSCO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9.49%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811216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CHD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7.91%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68983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AZO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6.82%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329003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6.62%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36024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TYL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5.54%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216633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4.74%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49231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AAPL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4.66%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08727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ABC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4.64%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56659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DVA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3.74%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08995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RMD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3.49%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24425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3.28%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56232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MKC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2.90%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59193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ATVI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2.58%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984482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BIO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2.31%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23122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2.29%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38792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CERN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1.44%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44975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1.32%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984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KMX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1.27%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02242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REGN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1.07%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38283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99.91%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08869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235AA41-A6EF-7543-5ACF-78CB5897C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83949"/>
            <a:ext cx="6510528" cy="387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5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A3E121C-AF37-C345-9D32-3EB2D681F3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66800" y="949430"/>
                <a:ext cx="10058400" cy="437724"/>
              </a:xfrm>
            </p:spPr>
            <p:txBody>
              <a:bodyPr/>
              <a:lstStyle/>
              <a:p>
                <a:r>
                  <a:rPr lang="en-US" dirty="0"/>
                  <a:t>Efficient Frontier (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𝐂𝐕𝐚𝐑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 space)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A3E121C-AF37-C345-9D32-3EB2D681F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6800" y="949430"/>
                <a:ext cx="10058400" cy="437724"/>
              </a:xfrm>
              <a:blipFill>
                <a:blip r:embed="rId2"/>
                <a:stretch>
                  <a:fillRect l="-3026" t="-66667" b="-6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165FC-A3A6-2D4E-9BE3-84F4DE48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20CA-7BB7-6A4A-BDE1-36A33FB870A5}"/>
              </a:ext>
            </a:extLst>
          </p:cNvPr>
          <p:cNvSpPr txBox="1"/>
          <p:nvPr/>
        </p:nvSpPr>
        <p:spPr>
          <a:xfrm>
            <a:off x="940905" y="5646960"/>
            <a:ext cx="1005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Number of assets = 277, Data Points = 5535, Data Period = January 1 2000 to January 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30AAF8-DF48-9F2A-F69F-B11C47C3B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463" y="1387154"/>
            <a:ext cx="6837284" cy="428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11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A3E121C-AF37-C345-9D32-3EB2D681F3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66800" y="949430"/>
                <a:ext cx="10058400" cy="437724"/>
              </a:xfrm>
            </p:spPr>
            <p:txBody>
              <a:bodyPr/>
              <a:lstStyle/>
              <a:p>
                <a:r>
                  <a:rPr lang="en-US" dirty="0"/>
                  <a:t>Efficient Frontier Composition (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𝐂𝐕𝐚𝐑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A3E121C-AF37-C345-9D32-3EB2D681F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6800" y="949430"/>
                <a:ext cx="10058400" cy="437724"/>
              </a:xfrm>
              <a:blipFill>
                <a:blip r:embed="rId2"/>
                <a:stretch>
                  <a:fillRect l="-3026" t="-66667" b="-6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165FC-A3A6-2D4E-9BE3-84F4DE48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20CA-7BB7-6A4A-BDE1-36A33FB870A5}"/>
              </a:ext>
            </a:extLst>
          </p:cNvPr>
          <p:cNvSpPr txBox="1"/>
          <p:nvPr/>
        </p:nvSpPr>
        <p:spPr>
          <a:xfrm>
            <a:off x="940905" y="5646960"/>
            <a:ext cx="1005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Number of assets = 277, Data Points = 5535, Data Period = January 1 2000 to January 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A1EB3E-9E9D-A74F-4359-8A7E191A2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246"/>
          <a:stretch/>
        </p:blipFill>
        <p:spPr>
          <a:xfrm>
            <a:off x="2366721" y="1388719"/>
            <a:ext cx="7458557" cy="40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76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3E121C-AF37-C345-9D32-3EB2D68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9430"/>
            <a:ext cx="10058400" cy="437724"/>
          </a:xfrm>
        </p:spPr>
        <p:txBody>
          <a:bodyPr/>
          <a:lstStyle/>
          <a:p>
            <a:r>
              <a:rPr lang="en-US" dirty="0"/>
              <a:t>Portfolio Composition (mean-MAD)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165FC-A3A6-2D4E-9BE3-84F4DE48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20CA-7BB7-6A4A-BDE1-36A33FB870A5}"/>
              </a:ext>
            </a:extLst>
          </p:cNvPr>
          <p:cNvSpPr txBox="1"/>
          <p:nvPr/>
        </p:nvSpPr>
        <p:spPr>
          <a:xfrm>
            <a:off x="940905" y="5563182"/>
            <a:ext cx="1005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Number of assets = 277, Data Points = 5535, Data Period = January 1 2000 to January 2022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A1EF4E8-0530-2A27-8F61-7E5E30E8C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426880"/>
              </p:ext>
            </p:extLst>
          </p:nvPr>
        </p:nvGraphicFramePr>
        <p:xfrm>
          <a:off x="6981246" y="5257800"/>
          <a:ext cx="1651000" cy="40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00537353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5992215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5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38.68%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17377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15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82.19%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058462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D1372B6-2745-1F41-BBB7-45A9C472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87154"/>
            <a:ext cx="6510528" cy="381304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1E034D5-D663-E129-C6A8-9AEAF1C09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70241"/>
              </p:ext>
            </p:extLst>
          </p:nvPr>
        </p:nvGraphicFramePr>
        <p:xfrm>
          <a:off x="8838826" y="1342637"/>
          <a:ext cx="1979859" cy="4351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8838">
                  <a:extLst>
                    <a:ext uri="{9D8B030D-6E8A-4147-A177-3AD203B41FA5}">
                      <a16:colId xmlns:a16="http://schemas.microsoft.com/office/drawing/2014/main" val="1001994667"/>
                    </a:ext>
                  </a:extLst>
                </a:gridCol>
                <a:gridCol w="1271021">
                  <a:extLst>
                    <a:ext uri="{9D8B030D-6E8A-4147-A177-3AD203B41FA5}">
                      <a16:colId xmlns:a16="http://schemas.microsoft.com/office/drawing/2014/main" val="2816324146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Asset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Asset Weights (&gt;1%)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37253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BF-B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10.77%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25416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MNST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10.12%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08382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TSCO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6.67%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20567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UNH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5.60%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76992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AAPL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5.53%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638924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AZO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5.50%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92676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WEC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5.49%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17687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5.21%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09278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CHD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4.87%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956656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4.44%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16087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4.20%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55013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4.20%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24460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PENN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3.32%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04492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TYL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3.31%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7990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2.96%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9505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BIO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2.90%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2501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ABC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2.50%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65693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NEM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2.16%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36128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RMD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1.81%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13927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ANSS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1.29%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95041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MKC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1.15%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57446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KMX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1.03%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80204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VTR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1.01%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633339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Total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96.03%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9" marR="8159" marT="8159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298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77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A3E121C-AF37-C345-9D32-3EB2D681F3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66800" y="949430"/>
                <a:ext cx="10058400" cy="437724"/>
              </a:xfrm>
            </p:spPr>
            <p:txBody>
              <a:bodyPr/>
              <a:lstStyle/>
              <a:p>
                <a:r>
                  <a:rPr lang="en-US" dirty="0"/>
                  <a:t>Efficient Frontier (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𝐌𝐀𝐃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 space)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A3E121C-AF37-C345-9D32-3EB2D681F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6800" y="949430"/>
                <a:ext cx="10058400" cy="437724"/>
              </a:xfrm>
              <a:blipFill>
                <a:blip r:embed="rId2"/>
                <a:stretch>
                  <a:fillRect l="-3026" t="-66667" b="-6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165FC-A3A6-2D4E-9BE3-84F4DE48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20CA-7BB7-6A4A-BDE1-36A33FB870A5}"/>
              </a:ext>
            </a:extLst>
          </p:cNvPr>
          <p:cNvSpPr txBox="1"/>
          <p:nvPr/>
        </p:nvSpPr>
        <p:spPr>
          <a:xfrm>
            <a:off x="940905" y="5646960"/>
            <a:ext cx="1005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Number of assets = 277, Data Points = 5535, Data Period = January 1 2000 to January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64FC0-1DB0-7F4A-020D-15C6C637C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320" y="1387154"/>
            <a:ext cx="6817360" cy="43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A3E121C-AF37-C345-9D32-3EB2D681F3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66800" y="949430"/>
                <a:ext cx="10058400" cy="437724"/>
              </a:xfrm>
            </p:spPr>
            <p:txBody>
              <a:bodyPr/>
              <a:lstStyle/>
              <a:p>
                <a:r>
                  <a:rPr lang="en-US" dirty="0"/>
                  <a:t>Efficient Frontier Composition (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𝐌𝐀𝐃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A3E121C-AF37-C345-9D32-3EB2D681F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6800" y="949430"/>
                <a:ext cx="10058400" cy="437724"/>
              </a:xfrm>
              <a:blipFill>
                <a:blip r:embed="rId2"/>
                <a:stretch>
                  <a:fillRect l="-3026" t="-66667" b="-6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165FC-A3A6-2D4E-9BE3-84F4DE48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20CA-7BB7-6A4A-BDE1-36A33FB870A5}"/>
              </a:ext>
            </a:extLst>
          </p:cNvPr>
          <p:cNvSpPr txBox="1"/>
          <p:nvPr/>
        </p:nvSpPr>
        <p:spPr>
          <a:xfrm>
            <a:off x="940905" y="5646960"/>
            <a:ext cx="1005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Number of assets = 277, Data Points = 5535, Data Period = January 1 2000 to January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6F6F3-6D3D-4331-947C-433199B68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38"/>
          <a:stretch/>
        </p:blipFill>
        <p:spPr>
          <a:xfrm>
            <a:off x="2243527" y="1387154"/>
            <a:ext cx="7704945" cy="423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0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00241"/>
            <a:ext cx="10058400" cy="1057517"/>
          </a:xfrm>
        </p:spPr>
        <p:txBody>
          <a:bodyPr/>
          <a:lstStyle/>
          <a:p>
            <a:r>
              <a:rPr lang="en-US" dirty="0"/>
              <a:t>Empirical results (MAD Model)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91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3E121C-AF37-C345-9D32-3EB2D68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9430"/>
            <a:ext cx="10058400" cy="437724"/>
          </a:xfrm>
        </p:spPr>
        <p:txBody>
          <a:bodyPr/>
          <a:lstStyle/>
          <a:p>
            <a:r>
              <a:rPr lang="en-US" dirty="0"/>
              <a:t>Overview of optimized portfolio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165FC-A3A6-2D4E-9BE3-84F4DE48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20CA-7BB7-6A4A-BDE1-36A33FB870A5}"/>
              </a:ext>
            </a:extLst>
          </p:cNvPr>
          <p:cNvSpPr txBox="1"/>
          <p:nvPr/>
        </p:nvSpPr>
        <p:spPr>
          <a:xfrm>
            <a:off x="940905" y="5646960"/>
            <a:ext cx="1005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Total Portfolios = 5285, Size/Weight = number of assets with portfolio weight &gt; 1%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7933B34-4E5C-565B-2D1C-CB78D1A7E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088886"/>
              </p:ext>
            </p:extLst>
          </p:nvPr>
        </p:nvGraphicFramePr>
        <p:xfrm>
          <a:off x="7853181" y="2616199"/>
          <a:ext cx="2946400" cy="162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388286933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30970714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Metric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Portfolio Size*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5475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Mean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14.5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3343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Standard Deviation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3676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Minimum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3195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25th Percentile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40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50th Percentile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2058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75th Percentile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8618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Maximum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33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3485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164E54D2-91CB-8044-EF65-DE696F3C5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151" y="1391485"/>
            <a:ext cx="5651279" cy="407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2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3E121C-AF37-C345-9D32-3EB2D68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9430"/>
            <a:ext cx="10058400" cy="437724"/>
          </a:xfrm>
        </p:spPr>
        <p:txBody>
          <a:bodyPr/>
          <a:lstStyle/>
          <a:p>
            <a:r>
              <a:rPr lang="en-US" dirty="0"/>
              <a:t>How an upper bound on Asset Weights alters the portfolio size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165FC-A3A6-2D4E-9BE3-84F4DE48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20CA-7BB7-6A4A-BDE1-36A33FB870A5}"/>
              </a:ext>
            </a:extLst>
          </p:cNvPr>
          <p:cNvSpPr txBox="1"/>
          <p:nvPr/>
        </p:nvSpPr>
        <p:spPr>
          <a:xfrm>
            <a:off x="940905" y="5646960"/>
            <a:ext cx="1005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Total Portfolios = 5285, Size/Weight = number of assets with portfolio weight &gt; 1%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9EEEA93-0D93-1C1C-FA4F-7B4517B8B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107397"/>
              </p:ext>
            </p:extLst>
          </p:nvPr>
        </p:nvGraphicFramePr>
        <p:xfrm>
          <a:off x="7853181" y="2616199"/>
          <a:ext cx="2946400" cy="162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388286933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30970714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Metric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Portfolio Size*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5475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Mean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3343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Standard Deviation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3676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Minimum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3195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25th Percentile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40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50th Percentile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2058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75th Percentile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8618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Maximum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34859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DC3532D-FE02-D083-0136-642C728E0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838" y="1787397"/>
            <a:ext cx="5352469" cy="3859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F2BE71-47DD-B719-3F21-48F89D4787E1}"/>
                  </a:ext>
                </a:extLst>
              </p:cNvPr>
              <p:cNvSpPr txBox="1"/>
              <p:nvPr/>
            </p:nvSpPr>
            <p:spPr>
              <a:xfrm>
                <a:off x="7631661" y="4619750"/>
                <a:ext cx="3167920" cy="945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our analysis, we do not constrain portfolio weights and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≤1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∈[1,277]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F2BE71-47DD-B719-3F21-48F89D478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661" y="4619750"/>
                <a:ext cx="3167920" cy="945643"/>
              </a:xfrm>
              <a:prstGeom prst="rect">
                <a:avLst/>
              </a:prstGeom>
              <a:blipFill>
                <a:blip r:embed="rId3"/>
                <a:stretch>
                  <a:fillRect l="-1594" t="-2632" r="-398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9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28619"/>
            <a:ext cx="10058400" cy="1057517"/>
          </a:xfrm>
        </p:spPr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B48653-C87A-3947-8FAF-090B69F86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909711"/>
            <a:ext cx="10058400" cy="375448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use portfolio optimization, a mathematical framework to select optimal portfolios subject to a certain objective, to optimize the risk-return trade-off inherent in investment portfolios.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Proposed methods are back-tested in Python using open-source packages.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Simplifying assumptions such as no transaction costs and no minimum transaction lots are made for the purpose of calculation.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Possible future work and applications.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47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3E121C-AF37-C345-9D32-3EB2D68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9430"/>
            <a:ext cx="10058400" cy="437724"/>
          </a:xfrm>
        </p:spPr>
        <p:txBody>
          <a:bodyPr/>
          <a:lstStyle/>
          <a:p>
            <a:r>
              <a:rPr lang="en-US" dirty="0"/>
              <a:t>Overview of optimized portfolio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165FC-A3A6-2D4E-9BE3-84F4DE48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20CA-7BB7-6A4A-BDE1-36A33FB870A5}"/>
              </a:ext>
            </a:extLst>
          </p:cNvPr>
          <p:cNvSpPr txBox="1"/>
          <p:nvPr/>
        </p:nvSpPr>
        <p:spPr>
          <a:xfrm>
            <a:off x="940905" y="5646960"/>
            <a:ext cx="1005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Total Portfolios = 5285, Size/Weight = number of assets with portfolio weight &gt; 1%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7933B34-4E5C-565B-2D1C-CB78D1A7E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482510"/>
              </p:ext>
            </p:extLst>
          </p:nvPr>
        </p:nvGraphicFramePr>
        <p:xfrm>
          <a:off x="8253956" y="2616200"/>
          <a:ext cx="2946400" cy="162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388286933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30970714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Metric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Weight (%, Top 5)*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5475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Mean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65.5%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3343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Standard Deviation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14.5%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3676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Minimum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30.7%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3195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25th Percentile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55.1%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40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50th Percentile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63.9%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2058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75th Percentile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75.0%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8618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Maximum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100.0%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348596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37FFD32-0BF5-B5DA-E05D-0BD9F572B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70" y="1387154"/>
            <a:ext cx="5851161" cy="423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0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3E121C-AF37-C345-9D32-3EB2D68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9430"/>
            <a:ext cx="10058400" cy="437724"/>
          </a:xfrm>
        </p:spPr>
        <p:txBody>
          <a:bodyPr/>
          <a:lstStyle/>
          <a:p>
            <a:r>
              <a:rPr lang="en-US" dirty="0"/>
              <a:t>Overview of optimized portfolio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165FC-A3A6-2D4E-9BE3-84F4DE48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20CA-7BB7-6A4A-BDE1-36A33FB870A5}"/>
              </a:ext>
            </a:extLst>
          </p:cNvPr>
          <p:cNvSpPr txBox="1"/>
          <p:nvPr/>
        </p:nvSpPr>
        <p:spPr>
          <a:xfrm>
            <a:off x="940905" y="5646960"/>
            <a:ext cx="1005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Total Portfolios = 5285, Size/Weight = number of assets with portfolio weight &gt; 1%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7933B34-4E5C-565B-2D1C-CB78D1A7E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675409"/>
              </p:ext>
            </p:extLst>
          </p:nvPr>
        </p:nvGraphicFramePr>
        <p:xfrm>
          <a:off x="8052905" y="2616200"/>
          <a:ext cx="2946400" cy="162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388286933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30970714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Metric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Weight (%, Top 15)*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5475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Mean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95.8%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3343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Standard Deviation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5.7%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3676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Minimum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64.3%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3195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25th Percentile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94.1%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40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50th Percentile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98.3%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2058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75th Percentile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99.5%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8618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Maximum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100.0%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348596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B95F52A-A7F4-FE0B-47CC-DFB2AE5F2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14" y="1387154"/>
            <a:ext cx="6064174" cy="425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2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3E121C-AF37-C345-9D32-3EB2D68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9430"/>
            <a:ext cx="10058400" cy="437724"/>
          </a:xfrm>
        </p:spPr>
        <p:txBody>
          <a:bodyPr/>
          <a:lstStyle/>
          <a:p>
            <a:r>
              <a:rPr lang="en-US" dirty="0"/>
              <a:t>Back-test; Optimized vs naïve (1/n) portfolio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165FC-A3A6-2D4E-9BE3-84F4DE48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32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20CA-7BB7-6A4A-BDE1-36A33FB870A5}"/>
              </a:ext>
            </a:extLst>
          </p:cNvPr>
          <p:cNvSpPr txBox="1"/>
          <p:nvPr/>
        </p:nvSpPr>
        <p:spPr>
          <a:xfrm>
            <a:off x="940905" y="5563182"/>
            <a:ext cx="1005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Holding period = 500 trading days, Total number of portfolio return series generated = 4785</a:t>
            </a:r>
          </a:p>
          <a:p>
            <a:r>
              <a:rPr lang="en-US" sz="1100" dirty="0"/>
              <a:t>Data from Dec 28 2000 to Dec 29 2021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E1A3A5-4287-D5E2-589E-2142E7B9F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023494"/>
              </p:ext>
            </p:extLst>
          </p:nvPr>
        </p:nvGraphicFramePr>
        <p:xfrm>
          <a:off x="7058904" y="1387154"/>
          <a:ext cx="4889500" cy="162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2982">
                  <a:extLst>
                    <a:ext uri="{9D8B030D-6E8A-4147-A177-3AD203B41FA5}">
                      <a16:colId xmlns:a16="http://schemas.microsoft.com/office/drawing/2014/main" val="2652289911"/>
                    </a:ext>
                  </a:extLst>
                </a:gridCol>
                <a:gridCol w="1688004">
                  <a:extLst>
                    <a:ext uri="{9D8B030D-6E8A-4147-A177-3AD203B41FA5}">
                      <a16:colId xmlns:a16="http://schemas.microsoft.com/office/drawing/2014/main" val="3417234683"/>
                    </a:ext>
                  </a:extLst>
                </a:gridCol>
                <a:gridCol w="1018514">
                  <a:extLst>
                    <a:ext uri="{9D8B030D-6E8A-4147-A177-3AD203B41FA5}">
                      <a16:colId xmlns:a16="http://schemas.microsoft.com/office/drawing/2014/main" val="371077368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Metric (1 year)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Optimal Weight Portfolio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Naïve Portfolio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7666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Portfolio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15.16%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12.25%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8905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Portfolio SD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9.14%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8.15%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9585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-17.01%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-25.45%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724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25th Percentile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7.01%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7.33%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8137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15.00%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13.56%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9247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75th Percentile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22.47%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18.06%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7574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70.97%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37.58%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71558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A72A788-DB43-E0A7-C9FB-85215F12D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455487"/>
              </p:ext>
            </p:extLst>
          </p:nvPr>
        </p:nvGraphicFramePr>
        <p:xfrm>
          <a:off x="7058904" y="3305206"/>
          <a:ext cx="4889500" cy="162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2982">
                  <a:extLst>
                    <a:ext uri="{9D8B030D-6E8A-4147-A177-3AD203B41FA5}">
                      <a16:colId xmlns:a16="http://schemas.microsoft.com/office/drawing/2014/main" val="2652289911"/>
                    </a:ext>
                  </a:extLst>
                </a:gridCol>
                <a:gridCol w="1688004">
                  <a:extLst>
                    <a:ext uri="{9D8B030D-6E8A-4147-A177-3AD203B41FA5}">
                      <a16:colId xmlns:a16="http://schemas.microsoft.com/office/drawing/2014/main" val="3417234683"/>
                    </a:ext>
                  </a:extLst>
                </a:gridCol>
                <a:gridCol w="1018514">
                  <a:extLst>
                    <a:ext uri="{9D8B030D-6E8A-4147-A177-3AD203B41FA5}">
                      <a16:colId xmlns:a16="http://schemas.microsoft.com/office/drawing/2014/main" val="371077368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Metric (2 years, annualized)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Optimal Weight Portfolio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Naïve Portfolio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7666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Portfolio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9.53%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7.77%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8905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Portfolio SD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6.96%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5.91%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9585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-19.21%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-23.49%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724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25th Percentile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4.59%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4.88%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8137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9.79%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8.77%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9247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75th Percentile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14.54%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11.99%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7574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50.18%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715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A9EFF2C-7F99-6EB2-4EC4-7462421A4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87154"/>
            <a:ext cx="5483772" cy="422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8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3E121C-AF37-C345-9D32-3EB2D68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9430"/>
            <a:ext cx="10058400" cy="437724"/>
          </a:xfrm>
        </p:spPr>
        <p:txBody>
          <a:bodyPr/>
          <a:lstStyle/>
          <a:p>
            <a:r>
              <a:rPr lang="en-US" dirty="0"/>
              <a:t>Back-test; Optimized vs SP500 portfolio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165FC-A3A6-2D4E-9BE3-84F4DE48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33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20CA-7BB7-6A4A-BDE1-36A33FB870A5}"/>
              </a:ext>
            </a:extLst>
          </p:cNvPr>
          <p:cNvSpPr txBox="1"/>
          <p:nvPr/>
        </p:nvSpPr>
        <p:spPr>
          <a:xfrm>
            <a:off x="940905" y="5563182"/>
            <a:ext cx="1005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Holding period = 500 trading days, Total number of portfolio return series generated = 4785</a:t>
            </a:r>
          </a:p>
          <a:p>
            <a:r>
              <a:rPr lang="en-US" sz="1100" dirty="0"/>
              <a:t>Data from Dec 28 2000 to Dec 29 2021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E1A3A5-4287-D5E2-589E-2142E7B9F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283298"/>
              </p:ext>
            </p:extLst>
          </p:nvPr>
        </p:nvGraphicFramePr>
        <p:xfrm>
          <a:off x="7058904" y="1387154"/>
          <a:ext cx="4889500" cy="162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2982">
                  <a:extLst>
                    <a:ext uri="{9D8B030D-6E8A-4147-A177-3AD203B41FA5}">
                      <a16:colId xmlns:a16="http://schemas.microsoft.com/office/drawing/2014/main" val="2652289911"/>
                    </a:ext>
                  </a:extLst>
                </a:gridCol>
                <a:gridCol w="1688004">
                  <a:extLst>
                    <a:ext uri="{9D8B030D-6E8A-4147-A177-3AD203B41FA5}">
                      <a16:colId xmlns:a16="http://schemas.microsoft.com/office/drawing/2014/main" val="3417234683"/>
                    </a:ext>
                  </a:extLst>
                </a:gridCol>
                <a:gridCol w="1018514">
                  <a:extLst>
                    <a:ext uri="{9D8B030D-6E8A-4147-A177-3AD203B41FA5}">
                      <a16:colId xmlns:a16="http://schemas.microsoft.com/office/drawing/2014/main" val="371077368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Metric (1 year)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Optimal Weight Portfolio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SP500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7666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Portfolio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15.16%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6.61%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8905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Portfolio SD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9.14%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6.15%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9585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-17.01%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-30.28%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724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25th Percentile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7.01%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3.72%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8137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15.00%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7.68%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9247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75th Percentile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22.47%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11.42%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7574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70.97%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33.56%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71558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A72A788-DB43-E0A7-C9FB-85215F12D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794519"/>
              </p:ext>
            </p:extLst>
          </p:nvPr>
        </p:nvGraphicFramePr>
        <p:xfrm>
          <a:off x="7058904" y="3305206"/>
          <a:ext cx="4889500" cy="162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2982">
                  <a:extLst>
                    <a:ext uri="{9D8B030D-6E8A-4147-A177-3AD203B41FA5}">
                      <a16:colId xmlns:a16="http://schemas.microsoft.com/office/drawing/2014/main" val="2652289911"/>
                    </a:ext>
                  </a:extLst>
                </a:gridCol>
                <a:gridCol w="1688004">
                  <a:extLst>
                    <a:ext uri="{9D8B030D-6E8A-4147-A177-3AD203B41FA5}">
                      <a16:colId xmlns:a16="http://schemas.microsoft.com/office/drawing/2014/main" val="3417234683"/>
                    </a:ext>
                  </a:extLst>
                </a:gridCol>
                <a:gridCol w="1018514">
                  <a:extLst>
                    <a:ext uri="{9D8B030D-6E8A-4147-A177-3AD203B41FA5}">
                      <a16:colId xmlns:a16="http://schemas.microsoft.com/office/drawing/2014/main" val="371077368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Metric (2 years, annualized)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Optimal Weight Portfolio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SP500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7666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Portfolio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9.53%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4.34%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8905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Portfolio SD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6.96%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4.41%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9585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-19.21%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-26.52%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724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25th Percentile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4.59%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2.32%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8137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9.79%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5.08%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9247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75th Percentile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14.54%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7.64%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7574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50.18%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21.88%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715586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49216B1-C9B4-ADC7-72EE-A95BE9169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87154"/>
            <a:ext cx="5421464" cy="41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0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3E121C-AF37-C345-9D32-3EB2D68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9430"/>
            <a:ext cx="10058400" cy="437724"/>
          </a:xfrm>
        </p:spPr>
        <p:txBody>
          <a:bodyPr/>
          <a:lstStyle/>
          <a:p>
            <a:r>
              <a:rPr lang="en-US" dirty="0"/>
              <a:t>Back-test; Optimized vs naïve (1/n) portfolio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165FC-A3A6-2D4E-9BE3-84F4DE48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34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20CA-7BB7-6A4A-BDE1-36A33FB870A5}"/>
              </a:ext>
            </a:extLst>
          </p:cNvPr>
          <p:cNvSpPr txBox="1"/>
          <p:nvPr/>
        </p:nvSpPr>
        <p:spPr>
          <a:xfrm>
            <a:off x="940905" y="5563182"/>
            <a:ext cx="1005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Holding period = 750 trading days, Total number of portfolio return series generated = 4535</a:t>
            </a:r>
          </a:p>
          <a:p>
            <a:r>
              <a:rPr lang="en-US" sz="1100" dirty="0"/>
              <a:t>Data from Dec 28 2000 to Dec 29 2021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E1A3A5-4287-D5E2-589E-2142E7B9F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603710"/>
              </p:ext>
            </p:extLst>
          </p:nvPr>
        </p:nvGraphicFramePr>
        <p:xfrm>
          <a:off x="7058904" y="1387154"/>
          <a:ext cx="4889500" cy="162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2982">
                  <a:extLst>
                    <a:ext uri="{9D8B030D-6E8A-4147-A177-3AD203B41FA5}">
                      <a16:colId xmlns:a16="http://schemas.microsoft.com/office/drawing/2014/main" val="2652289911"/>
                    </a:ext>
                  </a:extLst>
                </a:gridCol>
                <a:gridCol w="1688004">
                  <a:extLst>
                    <a:ext uri="{9D8B030D-6E8A-4147-A177-3AD203B41FA5}">
                      <a16:colId xmlns:a16="http://schemas.microsoft.com/office/drawing/2014/main" val="3417234683"/>
                    </a:ext>
                  </a:extLst>
                </a:gridCol>
                <a:gridCol w="1018514">
                  <a:extLst>
                    <a:ext uri="{9D8B030D-6E8A-4147-A177-3AD203B41FA5}">
                      <a16:colId xmlns:a16="http://schemas.microsoft.com/office/drawing/2014/main" val="371077368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Metric (1 year)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Optimal Weight Portfolio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Naïve Portfolio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7666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Average Portfolio Return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18.28%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13.52%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8905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Average Portfolio SD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12.68%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10.07%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9585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Minimum Return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-12.88%</a:t>
                      </a:r>
                      <a:endParaRPr lang="en-US" sz="12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-12.13%</a:t>
                      </a:r>
                      <a:endParaRPr lang="en-US" sz="12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724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25th Percentile Return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10.95%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10.36%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8137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Median Return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16.57%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14.57%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9247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75th Percentile Return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23.96%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19.01%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7574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Maximum Return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93.82%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28.39%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71558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A72A788-DB43-E0A7-C9FB-85215F12D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265260"/>
              </p:ext>
            </p:extLst>
          </p:nvPr>
        </p:nvGraphicFramePr>
        <p:xfrm>
          <a:off x="7058904" y="3305206"/>
          <a:ext cx="4889500" cy="162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2982">
                  <a:extLst>
                    <a:ext uri="{9D8B030D-6E8A-4147-A177-3AD203B41FA5}">
                      <a16:colId xmlns:a16="http://schemas.microsoft.com/office/drawing/2014/main" val="2652289911"/>
                    </a:ext>
                  </a:extLst>
                </a:gridCol>
                <a:gridCol w="1688004">
                  <a:extLst>
                    <a:ext uri="{9D8B030D-6E8A-4147-A177-3AD203B41FA5}">
                      <a16:colId xmlns:a16="http://schemas.microsoft.com/office/drawing/2014/main" val="3417234683"/>
                    </a:ext>
                  </a:extLst>
                </a:gridCol>
                <a:gridCol w="1018514">
                  <a:extLst>
                    <a:ext uri="{9D8B030D-6E8A-4147-A177-3AD203B41FA5}">
                      <a16:colId xmlns:a16="http://schemas.microsoft.com/office/drawing/2014/main" val="371077368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Metric (2 years, annualized)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Optimal Weight Portfolio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Naïve Portfolio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7666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Portfolio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14.04%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10.40%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8905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Portfolio SD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10.14%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8.06%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9585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-15.67%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-16.15%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724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25th Percentile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8.38%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7.43%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8137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13.35%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11.71%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9247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75th Percentile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18.78%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15.05%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7574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77.85%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20.97%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71558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A6E3405-B157-A122-2FC2-16D3D99D9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87154"/>
            <a:ext cx="5335983" cy="417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7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3E121C-AF37-C345-9D32-3EB2D68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9430"/>
            <a:ext cx="10058400" cy="437724"/>
          </a:xfrm>
        </p:spPr>
        <p:txBody>
          <a:bodyPr/>
          <a:lstStyle/>
          <a:p>
            <a:r>
              <a:rPr lang="en-US" dirty="0"/>
              <a:t>Back-test; Optimized vs SP500 portfolio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165FC-A3A6-2D4E-9BE3-84F4DE48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35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20CA-7BB7-6A4A-BDE1-36A33FB870A5}"/>
              </a:ext>
            </a:extLst>
          </p:cNvPr>
          <p:cNvSpPr txBox="1"/>
          <p:nvPr/>
        </p:nvSpPr>
        <p:spPr>
          <a:xfrm>
            <a:off x="940905" y="5563182"/>
            <a:ext cx="1005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Holding period = 750 trading days, Total number of portfolio return series generated = 4535</a:t>
            </a:r>
          </a:p>
          <a:p>
            <a:r>
              <a:rPr lang="en-US" sz="1100" dirty="0"/>
              <a:t>Data from Dec 28 2000 to Dec 29 2021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E1A3A5-4287-D5E2-589E-2142E7B9F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810627"/>
              </p:ext>
            </p:extLst>
          </p:nvPr>
        </p:nvGraphicFramePr>
        <p:xfrm>
          <a:off x="7058904" y="1387154"/>
          <a:ext cx="4889500" cy="162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2982">
                  <a:extLst>
                    <a:ext uri="{9D8B030D-6E8A-4147-A177-3AD203B41FA5}">
                      <a16:colId xmlns:a16="http://schemas.microsoft.com/office/drawing/2014/main" val="2652289911"/>
                    </a:ext>
                  </a:extLst>
                </a:gridCol>
                <a:gridCol w="1688004">
                  <a:extLst>
                    <a:ext uri="{9D8B030D-6E8A-4147-A177-3AD203B41FA5}">
                      <a16:colId xmlns:a16="http://schemas.microsoft.com/office/drawing/2014/main" val="3417234683"/>
                    </a:ext>
                  </a:extLst>
                </a:gridCol>
                <a:gridCol w="1018514">
                  <a:extLst>
                    <a:ext uri="{9D8B030D-6E8A-4147-A177-3AD203B41FA5}">
                      <a16:colId xmlns:a16="http://schemas.microsoft.com/office/drawing/2014/main" val="371077368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Metric (1 year)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Optimal Weight Portfolio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SP500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7666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Average Portfolio Return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18.28%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7.14%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8905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Average Portfolio SD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12.68%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7.61%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9585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Minimum Return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-12.88%</a:t>
                      </a:r>
                      <a:endParaRPr lang="en-US" sz="12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-16.92%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724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25th Percentile Return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10.95%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5.22%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8137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Median Return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16.57%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8.48%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9247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75th Percentile Return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23.96%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10.75%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7574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Maximum Return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93.82%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22.00%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71558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A72A788-DB43-E0A7-C9FB-85215F12D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438743"/>
              </p:ext>
            </p:extLst>
          </p:nvPr>
        </p:nvGraphicFramePr>
        <p:xfrm>
          <a:off x="7058904" y="3305206"/>
          <a:ext cx="4889500" cy="162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2982">
                  <a:extLst>
                    <a:ext uri="{9D8B030D-6E8A-4147-A177-3AD203B41FA5}">
                      <a16:colId xmlns:a16="http://schemas.microsoft.com/office/drawing/2014/main" val="2652289911"/>
                    </a:ext>
                  </a:extLst>
                </a:gridCol>
                <a:gridCol w="1688004">
                  <a:extLst>
                    <a:ext uri="{9D8B030D-6E8A-4147-A177-3AD203B41FA5}">
                      <a16:colId xmlns:a16="http://schemas.microsoft.com/office/drawing/2014/main" val="3417234683"/>
                    </a:ext>
                  </a:extLst>
                </a:gridCol>
                <a:gridCol w="1018514">
                  <a:extLst>
                    <a:ext uri="{9D8B030D-6E8A-4147-A177-3AD203B41FA5}">
                      <a16:colId xmlns:a16="http://schemas.microsoft.com/office/drawing/2014/main" val="371077368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Metric (2 years, annualized)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Optimal Weight Portfolio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SP500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7666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Portfolio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14.04%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5.56%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8905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Portfolio SD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10.14%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6.04%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9585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-15.67%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-20.58%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724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25th Percentile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8.38%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3.92%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8137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13.35%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6.49%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9247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75th Percentile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18.78%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8.63%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7574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77.85%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20.85%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715586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75F86EB-4670-CC68-1FE6-E2A6ED5C3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87154"/>
            <a:ext cx="5335983" cy="417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2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3E121C-AF37-C345-9D32-3EB2D68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9430"/>
            <a:ext cx="10058400" cy="437724"/>
          </a:xfrm>
        </p:spPr>
        <p:txBody>
          <a:bodyPr/>
          <a:lstStyle/>
          <a:p>
            <a:r>
              <a:rPr lang="en-US" dirty="0"/>
              <a:t>Back-test; Optimized vs naïve (1/n) portfolio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165FC-A3A6-2D4E-9BE3-84F4DE48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36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20CA-7BB7-6A4A-BDE1-36A33FB870A5}"/>
              </a:ext>
            </a:extLst>
          </p:cNvPr>
          <p:cNvSpPr txBox="1"/>
          <p:nvPr/>
        </p:nvSpPr>
        <p:spPr>
          <a:xfrm>
            <a:off x="940905" y="5563182"/>
            <a:ext cx="1005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Holding period = 1250 trading days, Total number of portfolio return series generated = 4035</a:t>
            </a:r>
          </a:p>
          <a:p>
            <a:r>
              <a:rPr lang="en-US" sz="1100" dirty="0"/>
              <a:t>Data from Dec 28 2000 to Dec 29 2021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E1A3A5-4287-D5E2-589E-2142E7B9F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673363"/>
              </p:ext>
            </p:extLst>
          </p:nvPr>
        </p:nvGraphicFramePr>
        <p:xfrm>
          <a:off x="7058904" y="1387154"/>
          <a:ext cx="4889500" cy="162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2982">
                  <a:extLst>
                    <a:ext uri="{9D8B030D-6E8A-4147-A177-3AD203B41FA5}">
                      <a16:colId xmlns:a16="http://schemas.microsoft.com/office/drawing/2014/main" val="2652289911"/>
                    </a:ext>
                  </a:extLst>
                </a:gridCol>
                <a:gridCol w="1688004">
                  <a:extLst>
                    <a:ext uri="{9D8B030D-6E8A-4147-A177-3AD203B41FA5}">
                      <a16:colId xmlns:a16="http://schemas.microsoft.com/office/drawing/2014/main" val="3417234683"/>
                    </a:ext>
                  </a:extLst>
                </a:gridCol>
                <a:gridCol w="1018514">
                  <a:extLst>
                    <a:ext uri="{9D8B030D-6E8A-4147-A177-3AD203B41FA5}">
                      <a16:colId xmlns:a16="http://schemas.microsoft.com/office/drawing/2014/main" val="371077368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Metric (1 year)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Optimal Weight Portfolio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Naïve Portfolio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7666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Portfolio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18.07%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14.77%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8905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Portfolio SD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15.31%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12.33%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9585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2.56%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2.03%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724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25th Percentile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11.92%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10.60%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8137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16.84%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15.84%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9247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75th Percentile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21.39%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18.57%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7574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55.82%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26.65%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71558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A72A788-DB43-E0A7-C9FB-85215F12D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098833"/>
              </p:ext>
            </p:extLst>
          </p:nvPr>
        </p:nvGraphicFramePr>
        <p:xfrm>
          <a:off x="7058904" y="3305206"/>
          <a:ext cx="4889500" cy="162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2982">
                  <a:extLst>
                    <a:ext uri="{9D8B030D-6E8A-4147-A177-3AD203B41FA5}">
                      <a16:colId xmlns:a16="http://schemas.microsoft.com/office/drawing/2014/main" val="2652289911"/>
                    </a:ext>
                  </a:extLst>
                </a:gridCol>
                <a:gridCol w="1688004">
                  <a:extLst>
                    <a:ext uri="{9D8B030D-6E8A-4147-A177-3AD203B41FA5}">
                      <a16:colId xmlns:a16="http://schemas.microsoft.com/office/drawing/2014/main" val="3417234683"/>
                    </a:ext>
                  </a:extLst>
                </a:gridCol>
                <a:gridCol w="1018514">
                  <a:extLst>
                    <a:ext uri="{9D8B030D-6E8A-4147-A177-3AD203B41FA5}">
                      <a16:colId xmlns:a16="http://schemas.microsoft.com/office/drawing/2014/main" val="371077368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Metric (2 years, annualized)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Optimal Weight Portfolio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Naïve Portfolio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7666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Portfolio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14.98%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12.50%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8905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Portfolio SD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12.93%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10.12%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9585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0.05%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-1.25%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724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25th Percentile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9.83%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10.04%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8137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14.04%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13.06%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9247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75th Percentile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19.08%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16.79%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7574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47.56%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22.10%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715586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B505183-8128-0744-CE9E-006A27AD0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87154"/>
            <a:ext cx="5459896" cy="423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3E121C-AF37-C345-9D32-3EB2D68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9430"/>
            <a:ext cx="10058400" cy="437724"/>
          </a:xfrm>
        </p:spPr>
        <p:txBody>
          <a:bodyPr/>
          <a:lstStyle/>
          <a:p>
            <a:r>
              <a:rPr lang="en-US" dirty="0"/>
              <a:t>Back-test; Optimized vs SP500 portfolio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165FC-A3A6-2D4E-9BE3-84F4DE48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37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20CA-7BB7-6A4A-BDE1-36A33FB870A5}"/>
              </a:ext>
            </a:extLst>
          </p:cNvPr>
          <p:cNvSpPr txBox="1"/>
          <p:nvPr/>
        </p:nvSpPr>
        <p:spPr>
          <a:xfrm>
            <a:off x="940905" y="5563182"/>
            <a:ext cx="1005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Holding period = 1250 trading days, Total number of portfolio return series generated = 4035</a:t>
            </a:r>
          </a:p>
          <a:p>
            <a:r>
              <a:rPr lang="en-US" sz="1100" dirty="0"/>
              <a:t>Data from Dec 28 2000 to Dec 29 2021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E1A3A5-4287-D5E2-589E-2142E7B9F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847960"/>
              </p:ext>
            </p:extLst>
          </p:nvPr>
        </p:nvGraphicFramePr>
        <p:xfrm>
          <a:off x="7058904" y="1387154"/>
          <a:ext cx="4889500" cy="162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2982">
                  <a:extLst>
                    <a:ext uri="{9D8B030D-6E8A-4147-A177-3AD203B41FA5}">
                      <a16:colId xmlns:a16="http://schemas.microsoft.com/office/drawing/2014/main" val="2652289911"/>
                    </a:ext>
                  </a:extLst>
                </a:gridCol>
                <a:gridCol w="1688004">
                  <a:extLst>
                    <a:ext uri="{9D8B030D-6E8A-4147-A177-3AD203B41FA5}">
                      <a16:colId xmlns:a16="http://schemas.microsoft.com/office/drawing/2014/main" val="3417234683"/>
                    </a:ext>
                  </a:extLst>
                </a:gridCol>
                <a:gridCol w="1018514">
                  <a:extLst>
                    <a:ext uri="{9D8B030D-6E8A-4147-A177-3AD203B41FA5}">
                      <a16:colId xmlns:a16="http://schemas.microsoft.com/office/drawing/2014/main" val="371077368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Metric (1 year)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Optimal Weight Portfolio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SP500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7666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Average Portfolio Return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18.07%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7.39%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8905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Average Portfolio SD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15.31%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9.41%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9585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Minimum Return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2.56%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-6.83%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724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25th Percentile Return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11.92%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2.86%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8137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Median Return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16.84%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9.08%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9247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75th Percentile Return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21.39%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11.06%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7574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Maximum Return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55.82%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15.74%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71558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A72A788-DB43-E0A7-C9FB-85215F12D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413040"/>
              </p:ext>
            </p:extLst>
          </p:nvPr>
        </p:nvGraphicFramePr>
        <p:xfrm>
          <a:off x="7058904" y="3305206"/>
          <a:ext cx="4889500" cy="162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2982">
                  <a:extLst>
                    <a:ext uri="{9D8B030D-6E8A-4147-A177-3AD203B41FA5}">
                      <a16:colId xmlns:a16="http://schemas.microsoft.com/office/drawing/2014/main" val="2652289911"/>
                    </a:ext>
                  </a:extLst>
                </a:gridCol>
                <a:gridCol w="1688004">
                  <a:extLst>
                    <a:ext uri="{9D8B030D-6E8A-4147-A177-3AD203B41FA5}">
                      <a16:colId xmlns:a16="http://schemas.microsoft.com/office/drawing/2014/main" val="3417234683"/>
                    </a:ext>
                  </a:extLst>
                </a:gridCol>
                <a:gridCol w="1018514">
                  <a:extLst>
                    <a:ext uri="{9D8B030D-6E8A-4147-A177-3AD203B41FA5}">
                      <a16:colId xmlns:a16="http://schemas.microsoft.com/office/drawing/2014/main" val="371077368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Metric (2 years, annualized)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Optimal Weight Portfolio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SP500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7666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Portfolio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14.98%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6.14%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8905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Portfolio SD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12.93%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7.83%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9585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0.05%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-8.81%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724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25th Percentile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9.83%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3.55%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8137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14.04%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7.93%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9247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75th Percentile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19.08%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9.50%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7574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 Return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47.56%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12.67%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71558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9B105C8-8224-07DD-C752-ACA4E23B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87154"/>
            <a:ext cx="5387409" cy="417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7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7184"/>
            <a:ext cx="10058400" cy="105751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B48653-C87A-3947-8FAF-090B69F86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94324"/>
            <a:ext cx="10058400" cy="47921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present empirical results comparing the performance of the MAD model with a naïve (equal-weighted) portfolio as well as the SP500 Index.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MAD model outperforms the SP500 Index across the 3 holding periods considered – 500, 750 and 1250 trading days (~2, 3, 5 years).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Importantly, using MAD as a risk measure improves worst-case-outcomes (as measured by minimum return) for the investment portfolio when compared to both the naïve portfolio and SP500 Index across the 3 holding periods considered.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MAD-optimized portfolio also outperforms both the naïve portfolio and SP500 Index on a rolling return basis.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7184"/>
            <a:ext cx="10058400" cy="105751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B48653-C87A-3947-8FAF-090B69F86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94324"/>
            <a:ext cx="10058400" cy="40520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Portfolios optimized in-sample using the traditional mean-variance framework often underperform naïve portfolios out-of-sample. The instability can be traced to noise in input variables and signal structure that magnifies the estimation error of input variables</a:t>
            </a:r>
            <a:r>
              <a:rPr lang="en-US" baseline="30000" dirty="0"/>
              <a:t>1</a:t>
            </a:r>
            <a:r>
              <a:rPr lang="en-US" dirty="0"/>
              <a:t>.</a:t>
            </a:r>
          </a:p>
          <a:p>
            <a:endParaRPr lang="en-US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tackle these issues, many techniques such as the denoising of covariance matrices and other regularization methods have been used.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However, the MAD model does not require the calculation of a covariance matrix. While the model did not out-right (across all simulated portfolios) outperform the naïve portfolio – the advantages of the method in terms of performance (on-average) and computational efficiency (particularly valuable for large portfolios) make it a desirable alternative to the traditional mean-variance framework.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AD0C56-81AC-9AE7-506F-43EE0D4E82FA}"/>
              </a:ext>
            </a:extLst>
          </p:cNvPr>
          <p:cNvSpPr txBox="1"/>
          <p:nvPr/>
        </p:nvSpPr>
        <p:spPr>
          <a:xfrm>
            <a:off x="1066800" y="5546361"/>
            <a:ext cx="1005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López de Prado, Marcos and López de Prado, Marcos, A Robust Estimator of the Efficient Frontier (October 15, 2016). Available at SSRN: </a:t>
            </a:r>
            <a:r>
              <a:rPr lang="en-US" sz="1100" u="sng" dirty="0">
                <a:hlinkClick r:id="rId2"/>
              </a:rPr>
              <a:t>https://ssrn.com/abstract=3469961</a:t>
            </a:r>
            <a:r>
              <a:rPr lang="en-US" sz="1100" dirty="0"/>
              <a:t> or </a:t>
            </a:r>
            <a:r>
              <a:rPr lang="en-US" sz="1100" u="sng" dirty="0">
                <a:hlinkClick r:id="rId3"/>
              </a:rPr>
              <a:t>http://dx.doi.org/10.2139/ssrn.3469961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9570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28619"/>
            <a:ext cx="10058400" cy="1057517"/>
          </a:xfrm>
        </p:spPr>
        <p:txBody>
          <a:bodyPr/>
          <a:lstStyle/>
          <a:p>
            <a:r>
              <a:rPr lang="en-US" dirty="0"/>
              <a:t>Investment Portfolios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B48653-C87A-3947-8FAF-090B69F86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909711"/>
            <a:ext cx="10058400" cy="39407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investment portfolio is a collection of assets and may include investments in different asset classes such as equity, fixed income and alternative assets (e.g. Cryptocurrency).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portfolio provides an investor with (often measured) exposure to varying asset classes with different risk-return profiles.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Diversified portfolios should, in theory, limit downside risks to an investor’s asset base.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Portfolio building is common-place at all corpus sizes – from individual investors to Norway’s Sovereign Wealth Fund (~$1.4 Trillion).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07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7184"/>
            <a:ext cx="10058400" cy="1057517"/>
          </a:xfrm>
        </p:spPr>
        <p:txBody>
          <a:bodyPr/>
          <a:lstStyle/>
          <a:p>
            <a:r>
              <a:rPr lang="en-US" dirty="0"/>
              <a:t>Conclusion – future 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B48653-C87A-3947-8FAF-090B69F86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94324"/>
            <a:ext cx="10058400" cy="45167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relatively simple model may be expanded to include various constraints such as Asset exposure limits, sector limits, factor exposures and others.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framework may also be expanded to build optimal portfolios consisting of varying asset classes (we only consider equities in our empirical work).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Leveraging the optimization framework to take a measured exposure to novel asset classes such as Cryptocurrencies may also prove valuable to investors and could be packaged as a Crypto-ETF or rule-based cryptocurrency fund.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Alternative risk measures, such as </a:t>
            </a:r>
            <a:r>
              <a:rPr lang="en-US" dirty="0" err="1"/>
              <a:t>CVaR</a:t>
            </a:r>
            <a:r>
              <a:rPr lang="en-US" dirty="0"/>
              <a:t> may also be considered when calculating optimal portfolio weights – though this makes the exercise much more computationally intensive.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4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7184"/>
            <a:ext cx="10058400" cy="105751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B48653-C87A-3947-8FAF-090B69F86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94324"/>
            <a:ext cx="10058400" cy="479219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Hiroshi Konno and Hiroaki Yamazaki. Mean-absolute deviation portfolio optimization model and its applications to Tokyo stock market. </a:t>
            </a:r>
            <a:r>
              <a:rPr lang="en-US" i="1" dirty="0"/>
              <a:t>Management Science</a:t>
            </a:r>
            <a:r>
              <a:rPr lang="en-US" dirty="0"/>
              <a:t>, 37(5):519–531, 1991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Renata </a:t>
            </a:r>
            <a:r>
              <a:rPr lang="en-US" dirty="0" err="1"/>
              <a:t>Mansini</a:t>
            </a:r>
            <a:r>
              <a:rPr lang="en-US" dirty="0"/>
              <a:t>, W. </a:t>
            </a:r>
            <a:r>
              <a:rPr lang="en-US" dirty="0" err="1"/>
              <a:t>Ogryczak</a:t>
            </a:r>
            <a:r>
              <a:rPr lang="en-US" dirty="0"/>
              <a:t>, and </a:t>
            </a:r>
            <a:r>
              <a:rPr lang="en-US" dirty="0" err="1"/>
              <a:t>M.Grazia</a:t>
            </a:r>
            <a:r>
              <a:rPr lang="en-US" dirty="0"/>
              <a:t> Speranza. Twenty years of linear programming based portfolio optimization. </a:t>
            </a:r>
            <a:r>
              <a:rPr lang="en-US" i="1" dirty="0"/>
              <a:t>European Journal of Operational Research</a:t>
            </a:r>
            <a:r>
              <a:rPr lang="en-US" dirty="0"/>
              <a:t>, 234:518–535, 04 2014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Renata </a:t>
            </a:r>
            <a:r>
              <a:rPr lang="en-US" dirty="0" err="1"/>
              <a:t>Mansini</a:t>
            </a:r>
            <a:r>
              <a:rPr lang="en-US" dirty="0"/>
              <a:t>, W. </a:t>
            </a:r>
            <a:r>
              <a:rPr lang="en-US" dirty="0" err="1"/>
              <a:t>Ogryczak</a:t>
            </a:r>
            <a:r>
              <a:rPr lang="en-US" dirty="0"/>
              <a:t>, and </a:t>
            </a:r>
            <a:r>
              <a:rPr lang="en-US" dirty="0" err="1"/>
              <a:t>M.Grazia</a:t>
            </a:r>
            <a:r>
              <a:rPr lang="en-US" dirty="0"/>
              <a:t> Speranza. </a:t>
            </a:r>
            <a:r>
              <a:rPr lang="en-US" i="1" dirty="0"/>
              <a:t>Linear Models for Portfolio Optimization</a:t>
            </a:r>
            <a:r>
              <a:rPr lang="en-US" dirty="0"/>
              <a:t>, pages 19–45. Springer, 01 2015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R. Tyrrell </a:t>
            </a:r>
            <a:r>
              <a:rPr lang="en-US" dirty="0" err="1"/>
              <a:t>Rockafellar</a:t>
            </a:r>
            <a:r>
              <a:rPr lang="en-US" dirty="0"/>
              <a:t> and Stanislav </a:t>
            </a:r>
            <a:r>
              <a:rPr lang="en-US" dirty="0" err="1"/>
              <a:t>Uryasev</a:t>
            </a:r>
            <a:r>
              <a:rPr lang="en-US" dirty="0"/>
              <a:t>. Optimization of conditional value-at-risk. </a:t>
            </a:r>
            <a:r>
              <a:rPr lang="en-US" i="1" dirty="0"/>
              <a:t>Journal of Risk</a:t>
            </a:r>
            <a:r>
              <a:rPr lang="en-US" dirty="0"/>
              <a:t>, 2:21–41, 2000</a:t>
            </a:r>
            <a:endParaRPr lang="en-US" dirty="0">
              <a:hlinkClick r:id="rId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https://en.wikipedia.org/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https://docs.scipy.org/doc/scipy/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https://finance.yahoo.com/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43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7184"/>
            <a:ext cx="10058400" cy="105751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B48653-C87A-3947-8FAF-090B69F86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94324"/>
            <a:ext cx="10058400" cy="479219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https://riskfolio-lib.readthedocs.io/en/latest/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https://matplotlib.org/3.5.1/index.html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https://pandasguide.readthedocs.io/en/latest/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https://pypi.org/project/yfinance/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446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28619"/>
            <a:ext cx="10058400" cy="1057517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B48653-C87A-3947-8FAF-090B69F86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909711"/>
            <a:ext cx="10058400" cy="33328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computations and diagrams are executed using Python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Packages used: </a:t>
            </a:r>
            <a:r>
              <a:rPr lang="en-US" dirty="0" err="1"/>
              <a:t>yfinance</a:t>
            </a:r>
            <a:r>
              <a:rPr lang="en-US" dirty="0"/>
              <a:t> (data import from Yahoo), Pandas (data manipulation), NumPy, </a:t>
            </a:r>
            <a:r>
              <a:rPr lang="en-US" dirty="0" err="1"/>
              <a:t>Matploitlib</a:t>
            </a:r>
            <a:r>
              <a:rPr lang="en-US" dirty="0"/>
              <a:t> (for plots), SciPy, </a:t>
            </a:r>
            <a:r>
              <a:rPr lang="en-US" dirty="0" err="1"/>
              <a:t>riskfolio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Daily close price of 277 stocks from the SP500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Start date: January 1 2000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End date : January 1 2022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points = 5536 (5535 after calculating log daily return, about 22 years)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840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165FC-A3A6-2D4E-9BE3-84F4DE48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44</a:t>
            </a:fld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E107527-290B-FA4A-95AB-6CF1F119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5722" y="3105912"/>
            <a:ext cx="5240556" cy="646175"/>
          </a:xfrm>
        </p:spPr>
        <p:txBody>
          <a:bodyPr/>
          <a:lstStyle/>
          <a:p>
            <a:r>
              <a:rPr lang="en-US" sz="8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96443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28619"/>
            <a:ext cx="10058400" cy="1057517"/>
          </a:xfrm>
        </p:spPr>
        <p:txBody>
          <a:bodyPr/>
          <a:lstStyle/>
          <a:p>
            <a:r>
              <a:rPr lang="en-US" dirty="0"/>
              <a:t>Portfolio Optimization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B48653-C87A-3947-8FAF-090B69F86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909711"/>
            <a:ext cx="10058400" cy="28993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Economist Harry Markowitz introduced the mean-variance framework in his 1952 essay titled “Portfolio Selection”.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classical Markowitz model uses variance as the measure of risk and is a quadratic programming problem.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Several other risk measures have been considered since then.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839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28619"/>
            <a:ext cx="10058400" cy="1057517"/>
          </a:xfrm>
        </p:spPr>
        <p:txBody>
          <a:bodyPr/>
          <a:lstStyle/>
          <a:p>
            <a:r>
              <a:rPr lang="en-US" dirty="0"/>
              <a:t>Mean-Variance framework set up (2-asset example)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6B48653-C87A-3947-8FAF-090B69F868A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66800" y="2087510"/>
                <a:ext cx="10058400" cy="3906889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mr>
                      </m:m>
                    </m:oMath>
                  </m:oMathPara>
                </a14:m>
                <a:endParaRPr lang="en-US" b="0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are the weight vector, expected return vector and covariance matrix respectively.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Covariance Matrix and Expected return are often estimated from empirical data.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6B48653-C87A-3947-8FAF-090B69F86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66800" y="2087510"/>
                <a:ext cx="10058400" cy="3906889"/>
              </a:xfrm>
              <a:blipFill>
                <a:blip r:embed="rId2"/>
                <a:stretch>
                  <a:fillRect l="-1513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145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28619"/>
            <a:ext cx="10058400" cy="1057517"/>
          </a:xfrm>
        </p:spPr>
        <p:txBody>
          <a:bodyPr/>
          <a:lstStyle/>
          <a:p>
            <a:r>
              <a:rPr lang="en-US" dirty="0"/>
              <a:t>Mean-Variance framework set up (2-asset example)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6B48653-C87A-3947-8FAF-090B69F868A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66800" y="2087510"/>
                <a:ext cx="10058400" cy="3906889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br>
                  <a:rPr lang="en-US" b="1" dirty="0"/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𝑝𝑓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are the portfolio expected return and variance (risk) for a given choice of weight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6B48653-C87A-3947-8FAF-090B69F86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66800" y="2087510"/>
                <a:ext cx="10058400" cy="3906889"/>
              </a:xfrm>
              <a:blipFill>
                <a:blip r:embed="rId2"/>
                <a:stretch>
                  <a:fillRect l="-1513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71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28619"/>
            <a:ext cx="10058400" cy="1057517"/>
          </a:xfrm>
        </p:spPr>
        <p:txBody>
          <a:bodyPr/>
          <a:lstStyle/>
          <a:p>
            <a:r>
              <a:rPr lang="en-US" dirty="0"/>
              <a:t>Optimizing the risk-return trade-off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6B48653-C87A-3947-8FAF-090B69F868A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66800" y="1822492"/>
                <a:ext cx="10058400" cy="4260256"/>
              </a:xfrm>
            </p:spPr>
            <p:txBody>
              <a:bodyPr/>
              <a:lstStyle/>
              <a:p>
                <a:r>
                  <a:rPr lang="en-US" dirty="0"/>
                  <a:t>The general optimization problem can be set up as follows: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set of constraints (for example, no shorting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 ∀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is the risk-free rate (typically 10-year treasuries)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is a risk measure (portfolio variance in the classical mean-variance framework).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want a mix of portfolio weights that maximizes the return “per unit” risk. </a:t>
                </a:r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6B48653-C87A-3947-8FAF-090B69F86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66800" y="1822492"/>
                <a:ext cx="10058400" cy="4260256"/>
              </a:xfrm>
              <a:blipFill>
                <a:blip r:embed="rId2"/>
                <a:stretch>
                  <a:fillRect l="-1513" t="-1780" r="-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846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E878D-BF3E-7944-9DA3-FE1B7003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28619"/>
            <a:ext cx="10058400" cy="1057517"/>
          </a:xfrm>
        </p:spPr>
        <p:txBody>
          <a:bodyPr/>
          <a:lstStyle/>
          <a:p>
            <a:r>
              <a:rPr lang="en-US" dirty="0"/>
              <a:t>Alternative measures of risk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B48653-C87A-3947-8FAF-090B69F86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822492"/>
            <a:ext cx="10058400" cy="4260256"/>
          </a:xfrm>
        </p:spPr>
        <p:txBody>
          <a:bodyPr/>
          <a:lstStyle/>
          <a:p>
            <a:r>
              <a:rPr lang="en-US" dirty="0"/>
              <a:t>Since Markowitz’s 1952 essay, many methods to measure risk have been proposed and there is now a family of mean-risk models. Some examples include: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Mean Absolute Deviation </a:t>
            </a:r>
            <a:r>
              <a:rPr lang="en-US" dirty="0">
                <a:hlinkClick r:id="rId2" action="ppaction://hlinksldjump"/>
              </a:rPr>
              <a:t>[1]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Semi Standard Deviation </a:t>
            </a:r>
            <a:r>
              <a:rPr lang="en-US" dirty="0">
                <a:hlinkClick r:id="rId2" action="ppaction://hlinksldjump"/>
              </a:rPr>
              <a:t>[2]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First Lower Partial Moment (Omega Ratio) </a:t>
            </a:r>
            <a:r>
              <a:rPr lang="en-US" dirty="0">
                <a:hlinkClick r:id="rId2" action="ppaction://hlinksldjump"/>
              </a:rPr>
              <a:t>[3]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Second Lower Partial Moment (</a:t>
            </a:r>
            <a:r>
              <a:rPr lang="en-US" dirty="0" err="1"/>
              <a:t>Sortino</a:t>
            </a:r>
            <a:r>
              <a:rPr lang="en-US" dirty="0"/>
              <a:t> Ratio) </a:t>
            </a:r>
            <a:r>
              <a:rPr lang="en-US" dirty="0">
                <a:hlinkClick r:id="rId2" action="ppaction://hlinksldjump"/>
              </a:rPr>
              <a:t>[3]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Conditional Value at Risk </a:t>
            </a:r>
            <a:r>
              <a:rPr lang="en-US" dirty="0">
                <a:hlinkClick r:id="rId2" action="ppaction://hlinksldjump"/>
              </a:rPr>
              <a:t>[4]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D61C-9E0A-044A-A263-0CD092BA2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81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090355 Powerpoint_Template_BrandFonts_WIDE" id="{5D14662A-8BAA-4A48-8855-CB64C93D5119}" vid="{5D2E4CAD-B484-674D-8639-085B21DC4B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3403</TotalTime>
  <Words>3410</Words>
  <Application>Microsoft Macintosh PowerPoint</Application>
  <PresentationFormat>Widescreen</PresentationFormat>
  <Paragraphs>763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Calibri</vt:lpstr>
      <vt:lpstr>Cambria Math</vt:lpstr>
      <vt:lpstr>Courier New</vt:lpstr>
      <vt:lpstr>Effra</vt:lpstr>
      <vt:lpstr>Effra Heavy</vt:lpstr>
      <vt:lpstr>Museo Slab 300</vt:lpstr>
      <vt:lpstr>Museo Slab 700</vt:lpstr>
      <vt:lpstr>Museo Slab 900</vt:lpstr>
      <vt:lpstr>Office Theme</vt:lpstr>
      <vt:lpstr>AMS 603  Risk Measures for Finance and Data Analysis</vt:lpstr>
      <vt:lpstr>Adding Alpha while Managing Risk</vt:lpstr>
      <vt:lpstr>Overview </vt:lpstr>
      <vt:lpstr>Investment Portfolios</vt:lpstr>
      <vt:lpstr>Portfolio Optimization</vt:lpstr>
      <vt:lpstr>Mean-Variance framework set up (2-asset example)</vt:lpstr>
      <vt:lpstr>Mean-Variance framework set up (2-asset example)</vt:lpstr>
      <vt:lpstr>Optimizing the risk-return trade-off</vt:lpstr>
      <vt:lpstr>Alternative measures of risk</vt:lpstr>
      <vt:lpstr>Our approach – using Mean Absolute Deviation or MAD </vt:lpstr>
      <vt:lpstr>Optimization with MAD (from Konno et al. 1991 [1])</vt:lpstr>
      <vt:lpstr>Optimization with MAD (from Konno et al. 1991 [1])</vt:lpstr>
      <vt:lpstr>Optimization with MAD (from Konno et al. 1991 [1])</vt:lpstr>
      <vt:lpstr>Calculating Optimized Portfolio Weights</vt:lpstr>
      <vt:lpstr>Optimization set up</vt:lpstr>
      <vt:lpstr>Optimization set up</vt:lpstr>
      <vt:lpstr>Sample portfolios, efficient frontiers, efficient frontier asset structures </vt:lpstr>
      <vt:lpstr>Portfolio Composition (mean-variance)</vt:lpstr>
      <vt:lpstr>Efficient Frontier (σ-μ space)</vt:lpstr>
      <vt:lpstr>Efficient Frontier Composition (σ-μ )</vt:lpstr>
      <vt:lpstr>Portfolio Composition (mean-CVaR)</vt:lpstr>
      <vt:lpstr>Efficient Frontier (CVaR-μ space)</vt:lpstr>
      <vt:lpstr>Efficient Frontier Composition (CVaR-μ )</vt:lpstr>
      <vt:lpstr>Portfolio Composition (mean-MAD)</vt:lpstr>
      <vt:lpstr>Efficient Frontier (MAD-μ space)</vt:lpstr>
      <vt:lpstr>Efficient Frontier Composition (MAD-μ) </vt:lpstr>
      <vt:lpstr>Empirical results (MAD Model)</vt:lpstr>
      <vt:lpstr>Overview of optimized portfolio weights</vt:lpstr>
      <vt:lpstr>How an upper bound on Asset Weights alters the portfolio size distribution</vt:lpstr>
      <vt:lpstr>Overview of optimized portfolio weights</vt:lpstr>
      <vt:lpstr>Overview of optimized portfolio weights</vt:lpstr>
      <vt:lpstr>Back-test; Optimized vs naïve (1/n) portfolio</vt:lpstr>
      <vt:lpstr>Back-test; Optimized vs SP500 portfolio</vt:lpstr>
      <vt:lpstr>Back-test; Optimized vs naïve (1/n) portfolio</vt:lpstr>
      <vt:lpstr>Back-test; Optimized vs SP500 portfolio</vt:lpstr>
      <vt:lpstr>Back-test; Optimized vs naïve (1/n) portfolio</vt:lpstr>
      <vt:lpstr>Back-test; Optimized vs SP500 portfolio</vt:lpstr>
      <vt:lpstr>Conclusion</vt:lpstr>
      <vt:lpstr>Conclusion</vt:lpstr>
      <vt:lpstr>Conclusion – future work</vt:lpstr>
      <vt:lpstr>References</vt:lpstr>
      <vt:lpstr>References</vt:lpstr>
      <vt:lpstr>Methods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Uday Talwar</dc:creator>
  <cp:lastModifiedBy>Uday Talwar</cp:lastModifiedBy>
  <cp:revision>149</cp:revision>
  <cp:lastPrinted>2018-10-25T20:35:58Z</cp:lastPrinted>
  <dcterms:created xsi:type="dcterms:W3CDTF">2022-01-27T19:32:37Z</dcterms:created>
  <dcterms:modified xsi:type="dcterms:W3CDTF">2022-06-14T19:21:46Z</dcterms:modified>
</cp:coreProperties>
</file>